
<file path=[Content_Types].xml><?xml version="1.0" encoding="utf-8"?>
<Types xmlns="http://schemas.openxmlformats.org/package/2006/content-types">
  <Default Extension="bin" ContentType="image/unknown"/>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2.bin" ContentType="application/vnd.openxmlformats-officedocument.oleObject"/>
  <Override PartName="/ppt/notesSlides/notesSlide12.xml" ContentType="application/vnd.openxmlformats-officedocument.presentationml.notesSlide+xml"/>
  <Override PartName="/ppt/embeddings/oleObject3.bin" ContentType="application/vnd.openxmlformats-officedocument.oleObject"/>
  <Override PartName="/ppt/notesSlides/notesSlide13.xml" ContentType="application/vnd.openxmlformats-officedocument.presentationml.notesSlide+xml"/>
  <Override PartName="/ppt/embeddings/oleObject4.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5.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Lst>
  <p:notesMasterIdLst>
    <p:notesMasterId r:id="rId78"/>
  </p:notesMasterIdLst>
  <p:handoutMasterIdLst>
    <p:handoutMasterId r:id="rId79"/>
  </p:handoutMasterIdLst>
  <p:sldIdLst>
    <p:sldId id="258" r:id="rId5"/>
    <p:sldId id="293" r:id="rId6"/>
    <p:sldId id="262" r:id="rId7"/>
    <p:sldId id="334" r:id="rId8"/>
    <p:sldId id="335" r:id="rId9"/>
    <p:sldId id="336" r:id="rId10"/>
    <p:sldId id="337" r:id="rId11"/>
    <p:sldId id="339" r:id="rId12"/>
    <p:sldId id="340" r:id="rId13"/>
    <p:sldId id="338" r:id="rId14"/>
    <p:sldId id="342" r:id="rId15"/>
    <p:sldId id="343" r:id="rId16"/>
    <p:sldId id="372" r:id="rId17"/>
    <p:sldId id="341" r:id="rId18"/>
    <p:sldId id="345" r:id="rId19"/>
    <p:sldId id="344" r:id="rId20"/>
    <p:sldId id="346" r:id="rId21"/>
    <p:sldId id="333" r:id="rId22"/>
    <p:sldId id="347" r:id="rId23"/>
    <p:sldId id="352" r:id="rId24"/>
    <p:sldId id="351" r:id="rId25"/>
    <p:sldId id="353" r:id="rId26"/>
    <p:sldId id="354" r:id="rId27"/>
    <p:sldId id="356" r:id="rId28"/>
    <p:sldId id="357" r:id="rId29"/>
    <p:sldId id="358" r:id="rId30"/>
    <p:sldId id="359" r:id="rId31"/>
    <p:sldId id="360" r:id="rId32"/>
    <p:sldId id="368" r:id="rId33"/>
    <p:sldId id="369" r:id="rId34"/>
    <p:sldId id="294" r:id="rId35"/>
    <p:sldId id="295" r:id="rId36"/>
    <p:sldId id="298" r:id="rId37"/>
    <p:sldId id="299" r:id="rId38"/>
    <p:sldId id="300" r:id="rId39"/>
    <p:sldId id="301" r:id="rId40"/>
    <p:sldId id="302" r:id="rId41"/>
    <p:sldId id="303" r:id="rId42"/>
    <p:sldId id="304"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61" r:id="rId69"/>
    <p:sldId id="362" r:id="rId70"/>
    <p:sldId id="332" r:id="rId71"/>
    <p:sldId id="363" r:id="rId72"/>
    <p:sldId id="364" r:id="rId73"/>
    <p:sldId id="365" r:id="rId74"/>
    <p:sldId id="366" r:id="rId75"/>
    <p:sldId id="367" r:id="rId76"/>
    <p:sldId id="371" r:id="rId7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39"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9271981-356B-40D6-839A-88F73C3694D5}" type="datetime1">
              <a:rPr lang="fr-FR" smtClean="0"/>
              <a:t>29/09/2021</a:t>
            </a:fld>
            <a:endParaRPr lang="fr-FR" dirty="0"/>
          </a:p>
        </p:txBody>
      </p:sp>
      <p:sp>
        <p:nvSpPr>
          <p:cNvPr id="4" name="Espace réservé du pied de page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2858E0-3D38-47B7-97D4-4FE08D90D359}" type="slidenum">
              <a:rPr lang="fr-FR" smtClean="0"/>
              <a:t>‹N°›</a:t>
            </a:fld>
            <a:endParaRPr lang="fr-FR" dirty="0"/>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A80CC52-1D61-4C2C-A0FC-8BC9C4116966}" type="datetime1">
              <a:rPr lang="fr-FR" noProof="0" smtClean="0"/>
              <a:t>29/09/2021</a:t>
            </a:fld>
            <a:endParaRPr lang="fr-FR"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84ECAD9-32EE-4091-BDA5-6BD15ACC5E58}" type="slidenum">
              <a:rPr lang="fr-FR" noProof="0" smtClean="0"/>
              <a:t>‹N°›</a:t>
            </a:fld>
            <a:endParaRPr lang="fr-FR" noProof="0" dirty="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1</a:t>
            </a:fld>
            <a:endParaRPr lang="fr-FR" dirty="0"/>
          </a:p>
        </p:txBody>
      </p:sp>
    </p:spTree>
    <p:extLst>
      <p:ext uri="{BB962C8B-B14F-4D97-AF65-F5344CB8AC3E}">
        <p14:creationId xmlns:p14="http://schemas.microsoft.com/office/powerpoint/2010/main" val="221598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11</a:t>
            </a:fld>
            <a:endParaRPr lang="fr-FR" dirty="0"/>
          </a:p>
        </p:txBody>
      </p:sp>
    </p:spTree>
    <p:extLst>
      <p:ext uri="{BB962C8B-B14F-4D97-AF65-F5344CB8AC3E}">
        <p14:creationId xmlns:p14="http://schemas.microsoft.com/office/powerpoint/2010/main" val="1066914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12</a:t>
            </a:fld>
            <a:endParaRPr lang="fr-FR" dirty="0"/>
          </a:p>
        </p:txBody>
      </p:sp>
    </p:spTree>
    <p:extLst>
      <p:ext uri="{BB962C8B-B14F-4D97-AF65-F5344CB8AC3E}">
        <p14:creationId xmlns:p14="http://schemas.microsoft.com/office/powerpoint/2010/main" val="199605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14</a:t>
            </a:fld>
            <a:endParaRPr lang="fr-FR" dirty="0"/>
          </a:p>
        </p:txBody>
      </p:sp>
    </p:spTree>
    <p:extLst>
      <p:ext uri="{BB962C8B-B14F-4D97-AF65-F5344CB8AC3E}">
        <p14:creationId xmlns:p14="http://schemas.microsoft.com/office/powerpoint/2010/main" val="1138082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15</a:t>
            </a:fld>
            <a:endParaRPr lang="fr-FR" dirty="0"/>
          </a:p>
        </p:txBody>
      </p:sp>
    </p:spTree>
    <p:extLst>
      <p:ext uri="{BB962C8B-B14F-4D97-AF65-F5344CB8AC3E}">
        <p14:creationId xmlns:p14="http://schemas.microsoft.com/office/powerpoint/2010/main" val="2576399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16</a:t>
            </a:fld>
            <a:endParaRPr lang="fr-FR" dirty="0"/>
          </a:p>
        </p:txBody>
      </p:sp>
    </p:spTree>
    <p:extLst>
      <p:ext uri="{BB962C8B-B14F-4D97-AF65-F5344CB8AC3E}">
        <p14:creationId xmlns:p14="http://schemas.microsoft.com/office/powerpoint/2010/main" val="140957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18</a:t>
            </a:fld>
            <a:endParaRPr lang="fr-FR" dirty="0"/>
          </a:p>
        </p:txBody>
      </p:sp>
    </p:spTree>
    <p:extLst>
      <p:ext uri="{BB962C8B-B14F-4D97-AF65-F5344CB8AC3E}">
        <p14:creationId xmlns:p14="http://schemas.microsoft.com/office/powerpoint/2010/main" val="1253163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19</a:t>
            </a:fld>
            <a:endParaRPr lang="fr-FR" dirty="0"/>
          </a:p>
        </p:txBody>
      </p:sp>
    </p:spTree>
    <p:extLst>
      <p:ext uri="{BB962C8B-B14F-4D97-AF65-F5344CB8AC3E}">
        <p14:creationId xmlns:p14="http://schemas.microsoft.com/office/powerpoint/2010/main" val="1778929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20</a:t>
            </a:fld>
            <a:endParaRPr lang="fr-FR" dirty="0"/>
          </a:p>
        </p:txBody>
      </p:sp>
    </p:spTree>
    <p:extLst>
      <p:ext uri="{BB962C8B-B14F-4D97-AF65-F5344CB8AC3E}">
        <p14:creationId xmlns:p14="http://schemas.microsoft.com/office/powerpoint/2010/main" val="104527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21</a:t>
            </a:fld>
            <a:endParaRPr lang="fr-FR" dirty="0"/>
          </a:p>
        </p:txBody>
      </p:sp>
    </p:spTree>
    <p:extLst>
      <p:ext uri="{BB962C8B-B14F-4D97-AF65-F5344CB8AC3E}">
        <p14:creationId xmlns:p14="http://schemas.microsoft.com/office/powerpoint/2010/main" val="755671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22</a:t>
            </a:fld>
            <a:endParaRPr lang="fr-FR" dirty="0"/>
          </a:p>
        </p:txBody>
      </p:sp>
    </p:spTree>
    <p:extLst>
      <p:ext uri="{BB962C8B-B14F-4D97-AF65-F5344CB8AC3E}">
        <p14:creationId xmlns:p14="http://schemas.microsoft.com/office/powerpoint/2010/main" val="526741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2</a:t>
            </a:fld>
            <a:endParaRPr lang="fr-FR" dirty="0"/>
          </a:p>
        </p:txBody>
      </p:sp>
    </p:spTree>
    <p:extLst>
      <p:ext uri="{BB962C8B-B14F-4D97-AF65-F5344CB8AC3E}">
        <p14:creationId xmlns:p14="http://schemas.microsoft.com/office/powerpoint/2010/main" val="1254601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23</a:t>
            </a:fld>
            <a:endParaRPr lang="fr-FR" dirty="0"/>
          </a:p>
        </p:txBody>
      </p:sp>
    </p:spTree>
    <p:extLst>
      <p:ext uri="{BB962C8B-B14F-4D97-AF65-F5344CB8AC3E}">
        <p14:creationId xmlns:p14="http://schemas.microsoft.com/office/powerpoint/2010/main" val="1277724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24</a:t>
            </a:fld>
            <a:endParaRPr lang="fr-FR" dirty="0"/>
          </a:p>
        </p:txBody>
      </p:sp>
    </p:spTree>
    <p:extLst>
      <p:ext uri="{BB962C8B-B14F-4D97-AF65-F5344CB8AC3E}">
        <p14:creationId xmlns:p14="http://schemas.microsoft.com/office/powerpoint/2010/main" val="2180131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25</a:t>
            </a:fld>
            <a:endParaRPr lang="fr-FR" dirty="0"/>
          </a:p>
        </p:txBody>
      </p:sp>
    </p:spTree>
    <p:extLst>
      <p:ext uri="{BB962C8B-B14F-4D97-AF65-F5344CB8AC3E}">
        <p14:creationId xmlns:p14="http://schemas.microsoft.com/office/powerpoint/2010/main" val="3156757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26</a:t>
            </a:fld>
            <a:endParaRPr lang="fr-FR" dirty="0"/>
          </a:p>
        </p:txBody>
      </p:sp>
    </p:spTree>
    <p:extLst>
      <p:ext uri="{BB962C8B-B14F-4D97-AF65-F5344CB8AC3E}">
        <p14:creationId xmlns:p14="http://schemas.microsoft.com/office/powerpoint/2010/main" val="91906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27</a:t>
            </a:fld>
            <a:endParaRPr lang="fr-FR" dirty="0"/>
          </a:p>
        </p:txBody>
      </p:sp>
    </p:spTree>
    <p:extLst>
      <p:ext uri="{BB962C8B-B14F-4D97-AF65-F5344CB8AC3E}">
        <p14:creationId xmlns:p14="http://schemas.microsoft.com/office/powerpoint/2010/main" val="150132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28</a:t>
            </a:fld>
            <a:endParaRPr lang="fr-FR" dirty="0"/>
          </a:p>
        </p:txBody>
      </p:sp>
    </p:spTree>
    <p:extLst>
      <p:ext uri="{BB962C8B-B14F-4D97-AF65-F5344CB8AC3E}">
        <p14:creationId xmlns:p14="http://schemas.microsoft.com/office/powerpoint/2010/main" val="918672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31</a:t>
            </a:fld>
            <a:endParaRPr lang="fr-FR" dirty="0"/>
          </a:p>
        </p:txBody>
      </p:sp>
    </p:spTree>
    <p:extLst>
      <p:ext uri="{BB962C8B-B14F-4D97-AF65-F5344CB8AC3E}">
        <p14:creationId xmlns:p14="http://schemas.microsoft.com/office/powerpoint/2010/main" val="1900167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32</a:t>
            </a:fld>
            <a:endParaRPr lang="fr-FR" dirty="0"/>
          </a:p>
        </p:txBody>
      </p:sp>
    </p:spTree>
    <p:extLst>
      <p:ext uri="{BB962C8B-B14F-4D97-AF65-F5344CB8AC3E}">
        <p14:creationId xmlns:p14="http://schemas.microsoft.com/office/powerpoint/2010/main" val="3255503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33</a:t>
            </a:fld>
            <a:endParaRPr lang="fr-FR" dirty="0"/>
          </a:p>
        </p:txBody>
      </p:sp>
    </p:spTree>
    <p:extLst>
      <p:ext uri="{BB962C8B-B14F-4D97-AF65-F5344CB8AC3E}">
        <p14:creationId xmlns:p14="http://schemas.microsoft.com/office/powerpoint/2010/main" val="92724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34</a:t>
            </a:fld>
            <a:endParaRPr lang="fr-FR" dirty="0"/>
          </a:p>
        </p:txBody>
      </p:sp>
    </p:spTree>
    <p:extLst>
      <p:ext uri="{BB962C8B-B14F-4D97-AF65-F5344CB8AC3E}">
        <p14:creationId xmlns:p14="http://schemas.microsoft.com/office/powerpoint/2010/main" val="422537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3</a:t>
            </a:fld>
            <a:endParaRPr lang="fr-FR" dirty="0"/>
          </a:p>
        </p:txBody>
      </p:sp>
    </p:spTree>
    <p:extLst>
      <p:ext uri="{BB962C8B-B14F-4D97-AF65-F5344CB8AC3E}">
        <p14:creationId xmlns:p14="http://schemas.microsoft.com/office/powerpoint/2010/main" val="592779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35</a:t>
            </a:fld>
            <a:endParaRPr lang="fr-FR" dirty="0"/>
          </a:p>
        </p:txBody>
      </p:sp>
    </p:spTree>
    <p:extLst>
      <p:ext uri="{BB962C8B-B14F-4D97-AF65-F5344CB8AC3E}">
        <p14:creationId xmlns:p14="http://schemas.microsoft.com/office/powerpoint/2010/main" val="1053311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36</a:t>
            </a:fld>
            <a:endParaRPr lang="fr-FR" dirty="0"/>
          </a:p>
        </p:txBody>
      </p:sp>
    </p:spTree>
    <p:extLst>
      <p:ext uri="{BB962C8B-B14F-4D97-AF65-F5344CB8AC3E}">
        <p14:creationId xmlns:p14="http://schemas.microsoft.com/office/powerpoint/2010/main" val="1358781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37</a:t>
            </a:fld>
            <a:endParaRPr lang="fr-FR" dirty="0"/>
          </a:p>
        </p:txBody>
      </p:sp>
    </p:spTree>
    <p:extLst>
      <p:ext uri="{BB962C8B-B14F-4D97-AF65-F5344CB8AC3E}">
        <p14:creationId xmlns:p14="http://schemas.microsoft.com/office/powerpoint/2010/main" val="583505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38</a:t>
            </a:fld>
            <a:endParaRPr lang="fr-FR" dirty="0"/>
          </a:p>
        </p:txBody>
      </p:sp>
    </p:spTree>
    <p:extLst>
      <p:ext uri="{BB962C8B-B14F-4D97-AF65-F5344CB8AC3E}">
        <p14:creationId xmlns:p14="http://schemas.microsoft.com/office/powerpoint/2010/main" val="4214957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39</a:t>
            </a:fld>
            <a:endParaRPr lang="fr-FR" dirty="0"/>
          </a:p>
        </p:txBody>
      </p:sp>
    </p:spTree>
    <p:extLst>
      <p:ext uri="{BB962C8B-B14F-4D97-AF65-F5344CB8AC3E}">
        <p14:creationId xmlns:p14="http://schemas.microsoft.com/office/powerpoint/2010/main" val="3494829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40</a:t>
            </a:fld>
            <a:endParaRPr lang="fr-FR" dirty="0"/>
          </a:p>
        </p:txBody>
      </p:sp>
    </p:spTree>
    <p:extLst>
      <p:ext uri="{BB962C8B-B14F-4D97-AF65-F5344CB8AC3E}">
        <p14:creationId xmlns:p14="http://schemas.microsoft.com/office/powerpoint/2010/main" val="1016840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41</a:t>
            </a:fld>
            <a:endParaRPr lang="fr-FR" dirty="0"/>
          </a:p>
        </p:txBody>
      </p:sp>
    </p:spTree>
    <p:extLst>
      <p:ext uri="{BB962C8B-B14F-4D97-AF65-F5344CB8AC3E}">
        <p14:creationId xmlns:p14="http://schemas.microsoft.com/office/powerpoint/2010/main" val="1277937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42</a:t>
            </a:fld>
            <a:endParaRPr lang="fr-FR" dirty="0"/>
          </a:p>
        </p:txBody>
      </p:sp>
    </p:spTree>
    <p:extLst>
      <p:ext uri="{BB962C8B-B14F-4D97-AF65-F5344CB8AC3E}">
        <p14:creationId xmlns:p14="http://schemas.microsoft.com/office/powerpoint/2010/main" val="130297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43</a:t>
            </a:fld>
            <a:endParaRPr lang="fr-FR" dirty="0"/>
          </a:p>
        </p:txBody>
      </p:sp>
    </p:spTree>
    <p:extLst>
      <p:ext uri="{BB962C8B-B14F-4D97-AF65-F5344CB8AC3E}">
        <p14:creationId xmlns:p14="http://schemas.microsoft.com/office/powerpoint/2010/main" val="520334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44</a:t>
            </a:fld>
            <a:endParaRPr lang="fr-FR" dirty="0"/>
          </a:p>
        </p:txBody>
      </p:sp>
    </p:spTree>
    <p:extLst>
      <p:ext uri="{BB962C8B-B14F-4D97-AF65-F5344CB8AC3E}">
        <p14:creationId xmlns:p14="http://schemas.microsoft.com/office/powerpoint/2010/main" val="2253252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4</a:t>
            </a:fld>
            <a:endParaRPr lang="fr-FR" dirty="0"/>
          </a:p>
        </p:txBody>
      </p:sp>
    </p:spTree>
    <p:extLst>
      <p:ext uri="{BB962C8B-B14F-4D97-AF65-F5344CB8AC3E}">
        <p14:creationId xmlns:p14="http://schemas.microsoft.com/office/powerpoint/2010/main" val="1325742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45</a:t>
            </a:fld>
            <a:endParaRPr lang="fr-FR" dirty="0"/>
          </a:p>
        </p:txBody>
      </p:sp>
    </p:spTree>
    <p:extLst>
      <p:ext uri="{BB962C8B-B14F-4D97-AF65-F5344CB8AC3E}">
        <p14:creationId xmlns:p14="http://schemas.microsoft.com/office/powerpoint/2010/main" val="11150863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46</a:t>
            </a:fld>
            <a:endParaRPr lang="fr-FR" dirty="0"/>
          </a:p>
        </p:txBody>
      </p:sp>
    </p:spTree>
    <p:extLst>
      <p:ext uri="{BB962C8B-B14F-4D97-AF65-F5344CB8AC3E}">
        <p14:creationId xmlns:p14="http://schemas.microsoft.com/office/powerpoint/2010/main" val="3052230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47</a:t>
            </a:fld>
            <a:endParaRPr lang="fr-FR" dirty="0"/>
          </a:p>
        </p:txBody>
      </p:sp>
    </p:spTree>
    <p:extLst>
      <p:ext uri="{BB962C8B-B14F-4D97-AF65-F5344CB8AC3E}">
        <p14:creationId xmlns:p14="http://schemas.microsoft.com/office/powerpoint/2010/main" val="3287589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48</a:t>
            </a:fld>
            <a:endParaRPr lang="fr-FR" dirty="0"/>
          </a:p>
        </p:txBody>
      </p:sp>
    </p:spTree>
    <p:extLst>
      <p:ext uri="{BB962C8B-B14F-4D97-AF65-F5344CB8AC3E}">
        <p14:creationId xmlns:p14="http://schemas.microsoft.com/office/powerpoint/2010/main" val="3043644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49</a:t>
            </a:fld>
            <a:endParaRPr lang="fr-FR" dirty="0"/>
          </a:p>
        </p:txBody>
      </p:sp>
    </p:spTree>
    <p:extLst>
      <p:ext uri="{BB962C8B-B14F-4D97-AF65-F5344CB8AC3E}">
        <p14:creationId xmlns:p14="http://schemas.microsoft.com/office/powerpoint/2010/main" val="424366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50</a:t>
            </a:fld>
            <a:endParaRPr lang="fr-FR" dirty="0"/>
          </a:p>
        </p:txBody>
      </p:sp>
    </p:spTree>
    <p:extLst>
      <p:ext uri="{BB962C8B-B14F-4D97-AF65-F5344CB8AC3E}">
        <p14:creationId xmlns:p14="http://schemas.microsoft.com/office/powerpoint/2010/main" val="1559254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51</a:t>
            </a:fld>
            <a:endParaRPr lang="fr-FR" dirty="0"/>
          </a:p>
        </p:txBody>
      </p:sp>
    </p:spTree>
    <p:extLst>
      <p:ext uri="{BB962C8B-B14F-4D97-AF65-F5344CB8AC3E}">
        <p14:creationId xmlns:p14="http://schemas.microsoft.com/office/powerpoint/2010/main" val="1874602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52</a:t>
            </a:fld>
            <a:endParaRPr lang="fr-FR" dirty="0"/>
          </a:p>
        </p:txBody>
      </p:sp>
    </p:spTree>
    <p:extLst>
      <p:ext uri="{BB962C8B-B14F-4D97-AF65-F5344CB8AC3E}">
        <p14:creationId xmlns:p14="http://schemas.microsoft.com/office/powerpoint/2010/main" val="934779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53</a:t>
            </a:fld>
            <a:endParaRPr lang="fr-FR" dirty="0"/>
          </a:p>
        </p:txBody>
      </p:sp>
    </p:spTree>
    <p:extLst>
      <p:ext uri="{BB962C8B-B14F-4D97-AF65-F5344CB8AC3E}">
        <p14:creationId xmlns:p14="http://schemas.microsoft.com/office/powerpoint/2010/main" val="4250111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54</a:t>
            </a:fld>
            <a:endParaRPr lang="fr-FR" dirty="0"/>
          </a:p>
        </p:txBody>
      </p:sp>
    </p:spTree>
    <p:extLst>
      <p:ext uri="{BB962C8B-B14F-4D97-AF65-F5344CB8AC3E}">
        <p14:creationId xmlns:p14="http://schemas.microsoft.com/office/powerpoint/2010/main" val="2043804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5</a:t>
            </a:fld>
            <a:endParaRPr lang="fr-FR" dirty="0"/>
          </a:p>
        </p:txBody>
      </p:sp>
    </p:spTree>
    <p:extLst>
      <p:ext uri="{BB962C8B-B14F-4D97-AF65-F5344CB8AC3E}">
        <p14:creationId xmlns:p14="http://schemas.microsoft.com/office/powerpoint/2010/main" val="4124685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55</a:t>
            </a:fld>
            <a:endParaRPr lang="fr-FR" dirty="0"/>
          </a:p>
        </p:txBody>
      </p:sp>
    </p:spTree>
    <p:extLst>
      <p:ext uri="{BB962C8B-B14F-4D97-AF65-F5344CB8AC3E}">
        <p14:creationId xmlns:p14="http://schemas.microsoft.com/office/powerpoint/2010/main" val="2826963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56</a:t>
            </a:fld>
            <a:endParaRPr lang="fr-FR" dirty="0"/>
          </a:p>
        </p:txBody>
      </p:sp>
    </p:spTree>
    <p:extLst>
      <p:ext uri="{BB962C8B-B14F-4D97-AF65-F5344CB8AC3E}">
        <p14:creationId xmlns:p14="http://schemas.microsoft.com/office/powerpoint/2010/main" val="4891243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57</a:t>
            </a:fld>
            <a:endParaRPr lang="fr-FR" dirty="0"/>
          </a:p>
        </p:txBody>
      </p:sp>
    </p:spTree>
    <p:extLst>
      <p:ext uri="{BB962C8B-B14F-4D97-AF65-F5344CB8AC3E}">
        <p14:creationId xmlns:p14="http://schemas.microsoft.com/office/powerpoint/2010/main" val="36010049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58</a:t>
            </a:fld>
            <a:endParaRPr lang="fr-FR" dirty="0"/>
          </a:p>
        </p:txBody>
      </p:sp>
    </p:spTree>
    <p:extLst>
      <p:ext uri="{BB962C8B-B14F-4D97-AF65-F5344CB8AC3E}">
        <p14:creationId xmlns:p14="http://schemas.microsoft.com/office/powerpoint/2010/main" val="2821085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59</a:t>
            </a:fld>
            <a:endParaRPr lang="fr-FR" dirty="0"/>
          </a:p>
        </p:txBody>
      </p:sp>
    </p:spTree>
    <p:extLst>
      <p:ext uri="{BB962C8B-B14F-4D97-AF65-F5344CB8AC3E}">
        <p14:creationId xmlns:p14="http://schemas.microsoft.com/office/powerpoint/2010/main" val="40527386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60</a:t>
            </a:fld>
            <a:endParaRPr lang="fr-FR" dirty="0"/>
          </a:p>
        </p:txBody>
      </p:sp>
    </p:spTree>
    <p:extLst>
      <p:ext uri="{BB962C8B-B14F-4D97-AF65-F5344CB8AC3E}">
        <p14:creationId xmlns:p14="http://schemas.microsoft.com/office/powerpoint/2010/main" val="2890052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61</a:t>
            </a:fld>
            <a:endParaRPr lang="fr-FR" dirty="0"/>
          </a:p>
        </p:txBody>
      </p:sp>
    </p:spTree>
    <p:extLst>
      <p:ext uri="{BB962C8B-B14F-4D97-AF65-F5344CB8AC3E}">
        <p14:creationId xmlns:p14="http://schemas.microsoft.com/office/powerpoint/2010/main" val="28329928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62</a:t>
            </a:fld>
            <a:endParaRPr lang="fr-FR" dirty="0"/>
          </a:p>
        </p:txBody>
      </p:sp>
    </p:spTree>
    <p:extLst>
      <p:ext uri="{BB962C8B-B14F-4D97-AF65-F5344CB8AC3E}">
        <p14:creationId xmlns:p14="http://schemas.microsoft.com/office/powerpoint/2010/main" val="11649510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63</a:t>
            </a:fld>
            <a:endParaRPr lang="fr-FR" dirty="0"/>
          </a:p>
        </p:txBody>
      </p:sp>
    </p:spTree>
    <p:extLst>
      <p:ext uri="{BB962C8B-B14F-4D97-AF65-F5344CB8AC3E}">
        <p14:creationId xmlns:p14="http://schemas.microsoft.com/office/powerpoint/2010/main" val="3443110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64</a:t>
            </a:fld>
            <a:endParaRPr lang="fr-FR" dirty="0"/>
          </a:p>
        </p:txBody>
      </p:sp>
    </p:spTree>
    <p:extLst>
      <p:ext uri="{BB962C8B-B14F-4D97-AF65-F5344CB8AC3E}">
        <p14:creationId xmlns:p14="http://schemas.microsoft.com/office/powerpoint/2010/main" val="136356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6</a:t>
            </a:fld>
            <a:endParaRPr lang="fr-FR" dirty="0"/>
          </a:p>
        </p:txBody>
      </p:sp>
    </p:spTree>
    <p:extLst>
      <p:ext uri="{BB962C8B-B14F-4D97-AF65-F5344CB8AC3E}">
        <p14:creationId xmlns:p14="http://schemas.microsoft.com/office/powerpoint/2010/main" val="24112806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65</a:t>
            </a:fld>
            <a:endParaRPr lang="fr-FR" dirty="0"/>
          </a:p>
        </p:txBody>
      </p:sp>
    </p:spTree>
    <p:extLst>
      <p:ext uri="{BB962C8B-B14F-4D97-AF65-F5344CB8AC3E}">
        <p14:creationId xmlns:p14="http://schemas.microsoft.com/office/powerpoint/2010/main" val="2356725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66</a:t>
            </a:fld>
            <a:endParaRPr lang="fr-FR" dirty="0"/>
          </a:p>
        </p:txBody>
      </p:sp>
    </p:spTree>
    <p:extLst>
      <p:ext uri="{BB962C8B-B14F-4D97-AF65-F5344CB8AC3E}">
        <p14:creationId xmlns:p14="http://schemas.microsoft.com/office/powerpoint/2010/main" val="26106043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67</a:t>
            </a:fld>
            <a:endParaRPr lang="fr-FR" dirty="0"/>
          </a:p>
        </p:txBody>
      </p:sp>
    </p:spTree>
    <p:extLst>
      <p:ext uri="{BB962C8B-B14F-4D97-AF65-F5344CB8AC3E}">
        <p14:creationId xmlns:p14="http://schemas.microsoft.com/office/powerpoint/2010/main" val="42631653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68</a:t>
            </a:fld>
            <a:endParaRPr lang="fr-FR" dirty="0"/>
          </a:p>
        </p:txBody>
      </p:sp>
    </p:spTree>
    <p:extLst>
      <p:ext uri="{BB962C8B-B14F-4D97-AF65-F5344CB8AC3E}">
        <p14:creationId xmlns:p14="http://schemas.microsoft.com/office/powerpoint/2010/main" val="42117025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69</a:t>
            </a:fld>
            <a:endParaRPr lang="fr-FR" dirty="0"/>
          </a:p>
        </p:txBody>
      </p:sp>
    </p:spTree>
    <p:extLst>
      <p:ext uri="{BB962C8B-B14F-4D97-AF65-F5344CB8AC3E}">
        <p14:creationId xmlns:p14="http://schemas.microsoft.com/office/powerpoint/2010/main" val="32101325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70</a:t>
            </a:fld>
            <a:endParaRPr lang="fr-FR" dirty="0"/>
          </a:p>
        </p:txBody>
      </p:sp>
    </p:spTree>
    <p:extLst>
      <p:ext uri="{BB962C8B-B14F-4D97-AF65-F5344CB8AC3E}">
        <p14:creationId xmlns:p14="http://schemas.microsoft.com/office/powerpoint/2010/main" val="10349774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71</a:t>
            </a:fld>
            <a:endParaRPr lang="fr-FR" dirty="0"/>
          </a:p>
        </p:txBody>
      </p:sp>
    </p:spTree>
    <p:extLst>
      <p:ext uri="{BB962C8B-B14F-4D97-AF65-F5344CB8AC3E}">
        <p14:creationId xmlns:p14="http://schemas.microsoft.com/office/powerpoint/2010/main" val="18220769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72</a:t>
            </a:fld>
            <a:endParaRPr lang="fr-FR" dirty="0"/>
          </a:p>
        </p:txBody>
      </p:sp>
    </p:spTree>
    <p:extLst>
      <p:ext uri="{BB962C8B-B14F-4D97-AF65-F5344CB8AC3E}">
        <p14:creationId xmlns:p14="http://schemas.microsoft.com/office/powerpoint/2010/main" val="3470276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7</a:t>
            </a:fld>
            <a:endParaRPr lang="fr-FR" dirty="0"/>
          </a:p>
        </p:txBody>
      </p:sp>
    </p:spTree>
    <p:extLst>
      <p:ext uri="{BB962C8B-B14F-4D97-AF65-F5344CB8AC3E}">
        <p14:creationId xmlns:p14="http://schemas.microsoft.com/office/powerpoint/2010/main" val="300444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8</a:t>
            </a:fld>
            <a:endParaRPr lang="fr-FR" dirty="0"/>
          </a:p>
        </p:txBody>
      </p:sp>
    </p:spTree>
    <p:extLst>
      <p:ext uri="{BB962C8B-B14F-4D97-AF65-F5344CB8AC3E}">
        <p14:creationId xmlns:p14="http://schemas.microsoft.com/office/powerpoint/2010/main" val="3647984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284ECAD9-32EE-4091-BDA5-6BD15ACC5E58}" type="slidenum">
              <a:rPr lang="fr-FR" smtClean="0"/>
              <a:t>10</a:t>
            </a:fld>
            <a:endParaRPr lang="fr-FR" dirty="0"/>
          </a:p>
        </p:txBody>
      </p:sp>
    </p:spTree>
    <p:extLst>
      <p:ext uri="{BB962C8B-B14F-4D97-AF65-F5344CB8AC3E}">
        <p14:creationId xmlns:p14="http://schemas.microsoft.com/office/powerpoint/2010/main" val="3713920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11" name="Espace réservé d’image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rtlCol="0"/>
          <a:lstStyle/>
          <a:p>
            <a:pPr rtl="0"/>
            <a:r>
              <a:rPr lang="fr-FR" noProof="0"/>
              <a:t>Cliquez sur l'icône pour ajouter une image</a:t>
            </a:r>
            <a:endParaRPr lang="fr-FR" noProof="0" dirty="0"/>
          </a:p>
        </p:txBody>
      </p: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C0EFF3BC-AFCF-47C4-88AF-1CF76B6F1C34}" type="datetime1">
              <a:rPr lang="fr-FR" noProof="0" smtClean="0"/>
              <a:t>29/09/2021</a:t>
            </a:fld>
            <a:endParaRPr lang="fr-FR" noProof="0"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fr-FR" noProof="0" dirty="0"/>
              <a:t>Pied de page</a:t>
            </a:r>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3" name="Sous-titre 2"/>
          <p:cNvSpPr>
            <a:spLocks noGrp="1"/>
          </p:cNvSpPr>
          <p:nvPr>
            <p:ph type="subTitle" idx="1"/>
          </p:nvPr>
        </p:nvSpPr>
        <p:spPr>
          <a:xfrm>
            <a:off x="1212850" y="4508500"/>
            <a:ext cx="5118100" cy="1279652"/>
          </a:xfrm>
        </p:spPr>
        <p:txBody>
          <a:bodyPr lIns="91440" rIns="91440" rtlCol="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noProof="0"/>
              <a:t>Modifiez le style des sous-titres du masque</a:t>
            </a:r>
            <a:endParaRPr lang="fr-FR" noProof="0" dirty="0"/>
          </a:p>
        </p:txBody>
      </p:sp>
      <p:sp>
        <p:nvSpPr>
          <p:cNvPr id="2" name="Titre 1"/>
          <p:cNvSpPr>
            <a:spLocks noGrp="1"/>
          </p:cNvSpPr>
          <p:nvPr>
            <p:ph type="ctrTitle"/>
          </p:nvPr>
        </p:nvSpPr>
        <p:spPr>
          <a:xfrm>
            <a:off x="1212850" y="2057400"/>
            <a:ext cx="5118100" cy="1929066"/>
          </a:xfrm>
        </p:spPr>
        <p:txBody>
          <a:bodyPr rtlCol="0" anchor="b">
            <a:noAutofit/>
          </a:bodyPr>
          <a:lstStyle>
            <a:lvl1pPr algn="l">
              <a:lnSpc>
                <a:spcPct val="90000"/>
              </a:lnSpc>
              <a:defRPr sz="5400" b="1" spc="-50" baseline="0">
                <a:solidFill>
                  <a:schemeClr val="bg1"/>
                </a:solidFill>
                <a:latin typeface="+mn-lt"/>
              </a:defRPr>
            </a:lvl1pPr>
          </a:lstStyle>
          <a:p>
            <a:pPr rtl="0"/>
            <a:r>
              <a:rPr lang="fr-FR" noProof="0"/>
              <a:t>Modifiez le style du titre</a:t>
            </a:r>
            <a:endParaRPr lang="fr-FR" noProof="0" dirty="0"/>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092200" y="786383"/>
            <a:ext cx="3068833" cy="2093975"/>
          </a:xfrm>
        </p:spPr>
        <p:txBody>
          <a:bodyPr rtlCol="0" anchor="b">
            <a:normAutofit/>
          </a:bodyPr>
          <a:lstStyle>
            <a:lvl1pPr>
              <a:lnSpc>
                <a:spcPct val="90000"/>
              </a:lnSpc>
              <a:defRPr sz="3600" b="0">
                <a:solidFill>
                  <a:srgbClr val="FFFFFF"/>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5458984" y="812800"/>
            <a:ext cx="5713841" cy="4868609"/>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hasCustomPrompt="1"/>
          </p:nvPr>
        </p:nvSpPr>
        <p:spPr>
          <a:xfrm>
            <a:off x="1092200" y="3043050"/>
            <a:ext cx="3068832" cy="2638359"/>
          </a:xfrm>
        </p:spPr>
        <p:txBody>
          <a:bodyPr lIns="91440" rIns="91440" rtlCol="0">
            <a:normAutofit/>
          </a:bodyPr>
          <a:lstStyle>
            <a:lvl1pPr marL="0" indent="0" rtl="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e la date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A3C6EDAD-03EB-4F25-A790-FA572A614562}" type="datetime1">
              <a:rPr lang="fr-FR" noProof="0" smtClean="0"/>
              <a:t>29/09/2021</a:t>
            </a:fld>
            <a:endParaRPr lang="fr-FR" noProof="0" dirty="0"/>
          </a:p>
        </p:txBody>
      </p:sp>
      <p:sp>
        <p:nvSpPr>
          <p:cNvPr id="13" name="Espace réservé du pied de page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fr-FR" noProof="0" dirty="0"/>
              <a:t>Pied de page</a:t>
            </a:r>
          </a:p>
        </p:txBody>
      </p:sp>
      <p:sp>
        <p:nvSpPr>
          <p:cNvPr id="14" name="Espace réservé du numéro de diapositive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fr-FR" noProof="0" smtClean="0"/>
              <a:pPr/>
              <a:t>‹N°›</a:t>
            </a:fld>
            <a:endParaRPr lang="fr-FR" noProof="0" dirty="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0C41A77-5745-455C-9289-A199F6DFED01}" type="datetime1">
              <a:rPr lang="fr-FR" noProof="0" smtClean="0"/>
              <a:t>29/09/2021</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fr-FR" noProof="0" dirty="0"/>
              <a:t>Pied de page</a:t>
            </a:r>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ntenu avec légende">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u contenu 2"/>
          <p:cNvSpPr>
            <a:spLocks noGrp="1"/>
          </p:cNvSpPr>
          <p:nvPr>
            <p:ph idx="1"/>
          </p:nvPr>
        </p:nvSpPr>
        <p:spPr>
          <a:xfrm>
            <a:off x="5458984" y="497808"/>
            <a:ext cx="5713841" cy="4868609"/>
          </a:xfrm>
        </p:spPr>
        <p:txBody>
          <a:bodyPr rtlCol="0" anchor="ct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2" name="Espace réservé de la date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1B4E8592-1A43-47C6-86D8-3B2CCA54BCE8}" type="datetime1">
              <a:rPr lang="fr-FR" noProof="0" smtClean="0"/>
              <a:t>29/09/2021</a:t>
            </a:fld>
            <a:endParaRPr lang="fr-FR" noProof="0" dirty="0"/>
          </a:p>
        </p:txBody>
      </p:sp>
      <p:sp>
        <p:nvSpPr>
          <p:cNvPr id="13" name="Espace réservé du pied de page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fr-FR" noProof="0" dirty="0"/>
              <a:t>Pied de page</a:t>
            </a:r>
          </a:p>
        </p:txBody>
      </p:sp>
      <p:sp>
        <p:nvSpPr>
          <p:cNvPr id="14" name="Espace réservé du numéro de diapositive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fr-FR" noProof="0" smtClean="0"/>
              <a:pPr/>
              <a:t>‹N°›</a:t>
            </a:fld>
            <a:endParaRPr lang="fr-FR" noProof="0" dirty="0"/>
          </a:p>
        </p:txBody>
      </p:sp>
      <p:sp>
        <p:nvSpPr>
          <p:cNvPr id="5" name="Rectangle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 name="Titre 1"/>
          <p:cNvSpPr>
            <a:spLocks noGrp="1"/>
          </p:cNvSpPr>
          <p:nvPr>
            <p:ph type="title"/>
          </p:nvPr>
        </p:nvSpPr>
        <p:spPr>
          <a:xfrm>
            <a:off x="1092200" y="1885125"/>
            <a:ext cx="3314700" cy="2093975"/>
          </a:xfrm>
        </p:spPr>
        <p:txBody>
          <a:bodyPr rtlCol="0" anchor="ctr">
            <a:normAutofit/>
          </a:bodyPr>
          <a:lstStyle>
            <a:lvl1pPr>
              <a:lnSpc>
                <a:spcPct val="90000"/>
              </a:lnSpc>
              <a:defRPr sz="4400" b="1">
                <a:solidFill>
                  <a:srgbClr val="FFFFFF"/>
                </a:solidFill>
                <a:latin typeface="+mn-lt"/>
              </a:defRPr>
            </a:lvl1pPr>
          </a:lstStyle>
          <a:p>
            <a:pPr rtl="0"/>
            <a:r>
              <a:rPr lang="fr-FR" noProof="0"/>
              <a:t>Modifiez le style du titre</a:t>
            </a:r>
            <a:endParaRPr lang="fr-FR" noProof="0" dirty="0"/>
          </a:p>
        </p:txBody>
      </p:sp>
      <p:sp>
        <p:nvSpPr>
          <p:cNvPr id="18" name="Rectangle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ntenu avec légende">
    <p:spTree>
      <p:nvGrpSpPr>
        <p:cNvPr id="1" name=""/>
        <p:cNvGrpSpPr/>
        <p:nvPr/>
      </p:nvGrpSpPr>
      <p:grpSpPr>
        <a:xfrm>
          <a:off x="0" y="0"/>
          <a:ext cx="0" cy="0"/>
          <a:chOff x="0" y="0"/>
          <a:chExt cx="0" cy="0"/>
        </a:xfrm>
      </p:grpSpPr>
      <p:sp>
        <p:nvSpPr>
          <p:cNvPr id="18" name="Espace réservé d’imag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bg1"/>
                </a:solidFill>
              </a:defRPr>
            </a:lvl1pPr>
          </a:lstStyle>
          <a:p>
            <a:pPr rtl="0"/>
            <a:r>
              <a:rPr lang="fr-FR" noProof="0"/>
              <a:t>Cliquez sur l'icône pour ajouter une image</a:t>
            </a:r>
            <a:endParaRPr lang="fr-FR"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3" name="Espace réservé du contenu 2"/>
          <p:cNvSpPr>
            <a:spLocks noGrp="1"/>
          </p:cNvSpPr>
          <p:nvPr>
            <p:ph idx="1"/>
          </p:nvPr>
        </p:nvSpPr>
        <p:spPr>
          <a:xfrm>
            <a:off x="5458984" y="497808"/>
            <a:ext cx="5713841" cy="4868609"/>
          </a:xfrm>
        </p:spPr>
        <p:txBody>
          <a:bodyPr rtlCol="0" anchor="ct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2" name="Espace réservé de la date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C1CF5C74-3E6A-4A3F-A2E4-3AD32197C9A8}" type="datetime1">
              <a:rPr lang="fr-FR" noProof="0" smtClean="0"/>
              <a:t>29/09/2021</a:t>
            </a:fld>
            <a:endParaRPr lang="fr-FR" noProof="0" dirty="0"/>
          </a:p>
        </p:txBody>
      </p:sp>
      <p:sp>
        <p:nvSpPr>
          <p:cNvPr id="13" name="Espace réservé du pied de page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fr-FR" noProof="0" dirty="0"/>
              <a:t>Pied de page</a:t>
            </a:r>
          </a:p>
        </p:txBody>
      </p:sp>
      <p:sp>
        <p:nvSpPr>
          <p:cNvPr id="14" name="Espace réservé du numéro de diapositive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fr-FR" noProof="0" smtClean="0"/>
              <a:pPr/>
              <a:t>‹N°›</a:t>
            </a:fld>
            <a:endParaRPr lang="fr-FR" noProof="0" dirty="0"/>
          </a:p>
        </p:txBody>
      </p:sp>
      <p:sp>
        <p:nvSpPr>
          <p:cNvPr id="2" name="Titre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fr-FR" noProof="0"/>
              <a:t>Modifiez le style du titre</a:t>
            </a:r>
            <a:endParaRPr lang="fr-FR" noProof="0" dirty="0"/>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Contenu avec légende">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 name="Titre 1"/>
          <p:cNvSpPr>
            <a:spLocks noGrp="1"/>
          </p:cNvSpPr>
          <p:nvPr>
            <p:ph type="title"/>
          </p:nvPr>
        </p:nvSpPr>
        <p:spPr>
          <a:xfrm>
            <a:off x="4984722" y="548355"/>
            <a:ext cx="6054846" cy="634336"/>
          </a:xfrm>
        </p:spPr>
        <p:txBody>
          <a:bodyPr rtlCol="0" anchor="ctr">
            <a:noAutofit/>
          </a:bodyPr>
          <a:lstStyle>
            <a:lvl1pPr>
              <a:lnSpc>
                <a:spcPct val="90000"/>
              </a:lnSpc>
              <a:defRPr sz="3600" b="1" i="0">
                <a:solidFill>
                  <a:srgbClr val="FFFFFF"/>
                </a:solidFill>
                <a:latin typeface="+mn-lt"/>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5100833" y="1611313"/>
            <a:ext cx="6072099" cy="3755104"/>
          </a:xfrm>
        </p:spPr>
        <p:txBody>
          <a:bodyPr rtlCol="0" anchor="t">
            <a:normAutofit/>
          </a:bodyPr>
          <a:lstStyle>
            <a:lvl1pPr>
              <a:defRPr sz="2400"/>
            </a:lvl1pPr>
            <a:lvl2pPr>
              <a:defRPr sz="2000"/>
            </a:lvl2pPr>
            <a:lvl3pPr>
              <a:defRPr sz="16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2" name="Espace réservé de la date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FD61D088-210F-42DC-ACD5-E1FFEF1098D4}" type="datetime1">
              <a:rPr lang="fr-FR" noProof="0" smtClean="0"/>
              <a:t>29/09/2021</a:t>
            </a:fld>
            <a:endParaRPr lang="fr-FR" noProof="0" dirty="0"/>
          </a:p>
        </p:txBody>
      </p:sp>
      <p:sp>
        <p:nvSpPr>
          <p:cNvPr id="13" name="Espace réservé du pied de page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fr-FR" noProof="0" dirty="0"/>
              <a:t>Pied de page</a:t>
            </a:r>
          </a:p>
        </p:txBody>
      </p:sp>
      <p:sp>
        <p:nvSpPr>
          <p:cNvPr id="14" name="Espace réservé du numéro de diapositive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fr-FR" noProof="0" smtClean="0"/>
              <a:pPr/>
              <a:t>‹N°›</a:t>
            </a:fld>
            <a:endParaRPr lang="fr-FR" noProof="0" dirty="0"/>
          </a:p>
        </p:txBody>
      </p:sp>
      <p:sp>
        <p:nvSpPr>
          <p:cNvPr id="18" name="Espace réservé d’imag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tx1">
                    <a:lumMod val="75000"/>
                    <a:lumOff val="25000"/>
                  </a:schemeClr>
                </a:solidFill>
              </a:defRPr>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ontenu avec légende">
    <p:spTree>
      <p:nvGrpSpPr>
        <p:cNvPr id="1" name=""/>
        <p:cNvGrpSpPr/>
        <p:nvPr/>
      </p:nvGrpSpPr>
      <p:grpSpPr>
        <a:xfrm>
          <a:off x="0" y="0"/>
          <a:ext cx="0" cy="0"/>
          <a:chOff x="0" y="0"/>
          <a:chExt cx="0" cy="0"/>
        </a:xfrm>
      </p:grpSpPr>
      <p:sp>
        <p:nvSpPr>
          <p:cNvPr id="18" name="Espace réservé d’imag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rtlCol="0"/>
          <a:lstStyle>
            <a:lvl1pPr>
              <a:defRPr>
                <a:solidFill>
                  <a:schemeClr val="tx1">
                    <a:lumMod val="75000"/>
                    <a:lumOff val="25000"/>
                  </a:schemeClr>
                </a:solidFill>
              </a:defRPr>
            </a:lvl1pPr>
          </a:lstStyle>
          <a:p>
            <a:pPr rtl="0"/>
            <a:r>
              <a:rPr lang="fr-FR" noProof="0"/>
              <a:t>Cliquez sur l'icône pour ajouter une image</a:t>
            </a:r>
            <a:endParaRPr lang="fr-FR"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 name="Titre 1"/>
          <p:cNvSpPr>
            <a:spLocks noGrp="1"/>
          </p:cNvSpPr>
          <p:nvPr>
            <p:ph type="title"/>
          </p:nvPr>
        </p:nvSpPr>
        <p:spPr>
          <a:xfrm>
            <a:off x="3068577" y="880375"/>
            <a:ext cx="6054846" cy="634336"/>
          </a:xfrm>
        </p:spPr>
        <p:txBody>
          <a:bodyPr rtlCol="0" anchor="ctr">
            <a:noAutofit/>
          </a:bodyPr>
          <a:lstStyle>
            <a:lvl1pPr algn="ctr">
              <a:lnSpc>
                <a:spcPct val="90000"/>
              </a:lnSpc>
              <a:defRPr sz="3600" b="1" i="0">
                <a:solidFill>
                  <a:schemeClr val="tx1">
                    <a:lumMod val="75000"/>
                    <a:lumOff val="25000"/>
                  </a:schemeClr>
                </a:solidFill>
                <a:latin typeface="+mn-lt"/>
              </a:defRPr>
            </a:lvl1pPr>
          </a:lstStyle>
          <a:p>
            <a:pPr rtl="0"/>
            <a:r>
              <a:rPr lang="fr-FR" noProof="0"/>
              <a:t>Modifiez le style du titre</a:t>
            </a:r>
            <a:endParaRPr lang="fr-FR" noProof="0" dirty="0"/>
          </a:p>
        </p:txBody>
      </p:sp>
      <p:sp>
        <p:nvSpPr>
          <p:cNvPr id="12" name="Espace réservé de la date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7E80C968-2054-44C3-B09B-F851B537D294}" type="datetime1">
              <a:rPr lang="fr-FR" noProof="0" smtClean="0"/>
              <a:t>29/09/2021</a:t>
            </a:fld>
            <a:endParaRPr lang="fr-FR" noProof="0" dirty="0"/>
          </a:p>
        </p:txBody>
      </p:sp>
      <p:sp>
        <p:nvSpPr>
          <p:cNvPr id="13" name="Espace réservé du pied de page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fr-FR" noProof="0" dirty="0"/>
              <a:t>Pied de page</a:t>
            </a:r>
          </a:p>
        </p:txBody>
      </p:sp>
      <p:sp>
        <p:nvSpPr>
          <p:cNvPr id="14" name="Espace réservé du numéro de diapositive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fr-FR" noProof="0" smtClean="0"/>
              <a:pPr/>
              <a:t>‹N°›</a:t>
            </a:fld>
            <a:endParaRPr lang="fr-FR" noProof="0" dirty="0"/>
          </a:p>
        </p:txBody>
      </p:sp>
      <p:sp>
        <p:nvSpPr>
          <p:cNvPr id="19" name="Rectangle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ntenu avec légende">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473373" y="943430"/>
            <a:ext cx="4699452"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2" name="Espace réservé de la date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10941406-F29F-4B16-A525-7D046BB12041}" type="datetime1">
              <a:rPr lang="fr-FR" noProof="0" smtClean="0"/>
              <a:t>29/09/2021</a:t>
            </a:fld>
            <a:endParaRPr lang="fr-FR" noProof="0" dirty="0"/>
          </a:p>
        </p:txBody>
      </p:sp>
      <p:sp>
        <p:nvSpPr>
          <p:cNvPr id="13" name="Espace réservé du pied de page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fr-FR" noProof="0" dirty="0"/>
              <a:t>Pied de page</a:t>
            </a:r>
          </a:p>
        </p:txBody>
      </p:sp>
      <p:sp>
        <p:nvSpPr>
          <p:cNvPr id="14" name="Espace réservé du numéro de diapositive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fr-FR" noProof="0" smtClean="0"/>
              <a:pPr/>
              <a:t>‹N°›</a:t>
            </a:fld>
            <a:endParaRPr lang="fr-FR" noProof="0" dirty="0"/>
          </a:p>
        </p:txBody>
      </p:sp>
      <p:sp>
        <p:nvSpPr>
          <p:cNvPr id="20" name="Rectangle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ontenu avec légende">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8" name="Rectangle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6518529" y="943430"/>
            <a:ext cx="4654296"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12" name="Espace réservé de la date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0D98C02E-D6F4-4B92-B035-AB316F10DE93}" type="datetime1">
              <a:rPr lang="fr-FR" noProof="0" smtClean="0"/>
              <a:t>29/09/2021</a:t>
            </a:fld>
            <a:endParaRPr lang="fr-FR" noProof="0" dirty="0"/>
          </a:p>
        </p:txBody>
      </p:sp>
      <p:sp>
        <p:nvSpPr>
          <p:cNvPr id="13" name="Espace réservé du pied de page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fr-FR" noProof="0" dirty="0"/>
              <a:t>Pied de page</a:t>
            </a:r>
          </a:p>
        </p:txBody>
      </p:sp>
      <p:sp>
        <p:nvSpPr>
          <p:cNvPr id="14" name="Espace réservé du numéro de diapositive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fr-FR" noProof="0" smtClean="0"/>
              <a:pPr/>
              <a:t>‹N°›</a:t>
            </a:fld>
            <a:endParaRPr lang="fr-FR" noProof="0" dirty="0"/>
          </a:p>
        </p:txBody>
      </p:sp>
      <p:sp>
        <p:nvSpPr>
          <p:cNvPr id="18" name="Rectangle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ce réservé d’image 2"/>
          <p:cNvSpPr>
            <a:spLocks noGrp="1" noChangeAspect="1"/>
          </p:cNvSpPr>
          <p:nvPr>
            <p:ph type="pic" idx="1"/>
          </p:nvPr>
        </p:nvSpPr>
        <p:spPr>
          <a:xfrm>
            <a:off x="15" y="0"/>
            <a:ext cx="12191985" cy="4578350"/>
          </a:xfrm>
          <a:solidFill>
            <a:schemeClr val="bg1"/>
          </a:solidFill>
        </p:spPr>
        <p:txBody>
          <a:bodyPr lIns="457200" tIns="457200" rtlCol="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2" name="Titre 1"/>
          <p:cNvSpPr>
            <a:spLocks noGrp="1"/>
          </p:cNvSpPr>
          <p:nvPr>
            <p:ph type="title"/>
          </p:nvPr>
        </p:nvSpPr>
        <p:spPr>
          <a:xfrm>
            <a:off x="1097279" y="4799362"/>
            <a:ext cx="10113645" cy="743682"/>
          </a:xfrm>
        </p:spPr>
        <p:txBody>
          <a:bodyPr tIns="0" bIns="0" rtlCol="0" anchor="b">
            <a:noAutofit/>
          </a:bodyPr>
          <a:lstStyle>
            <a:lvl1pPr algn="ctr">
              <a:defRPr sz="4400" b="1">
                <a:solidFill>
                  <a:srgbClr val="FFFFFF"/>
                </a:solidFill>
              </a:defRPr>
            </a:lvl1pPr>
          </a:lstStyle>
          <a:p>
            <a:pPr rtl="0"/>
            <a:r>
              <a:rPr lang="fr-FR" noProof="0"/>
              <a:t>Modifiez le style du titre</a:t>
            </a:r>
            <a:endParaRPr lang="fr-FR" noProof="0" dirty="0"/>
          </a:p>
        </p:txBody>
      </p:sp>
      <p:sp>
        <p:nvSpPr>
          <p:cNvPr id="4" name="Espace réservé du texte 3"/>
          <p:cNvSpPr>
            <a:spLocks noGrp="1"/>
          </p:cNvSpPr>
          <p:nvPr>
            <p:ph type="body" sz="half" idx="2" hasCustomPrompt="1"/>
          </p:nvPr>
        </p:nvSpPr>
        <p:spPr>
          <a:xfrm>
            <a:off x="1097279" y="5715000"/>
            <a:ext cx="10113264" cy="609600"/>
          </a:xfrm>
        </p:spPr>
        <p:txBody>
          <a:bodyPr lIns="91440" tIns="0" rIns="91440" bIns="0" rtlCol="0">
            <a:normAutofit/>
          </a:bodyPr>
          <a:lstStyle>
            <a:lvl1pPr marL="0" indent="0" rtl="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5" name="Espace réservé de la date 4"/>
          <p:cNvSpPr>
            <a:spLocks noGrp="1"/>
          </p:cNvSpPr>
          <p:nvPr>
            <p:ph type="dt" sz="half" idx="10"/>
          </p:nvPr>
        </p:nvSpPr>
        <p:spPr/>
        <p:txBody>
          <a:bodyPr rtlCol="0"/>
          <a:lstStyle>
            <a:lvl1pPr>
              <a:defRPr>
                <a:solidFill>
                  <a:schemeClr val="bg1"/>
                </a:solidFill>
              </a:defRPr>
            </a:lvl1pPr>
          </a:lstStyle>
          <a:p>
            <a:pPr rtl="0"/>
            <a:fld id="{F3838D5B-520B-4348-B77E-A945FEB2A3F0}" type="datetime1">
              <a:rPr lang="fr-FR" noProof="0" smtClean="0"/>
              <a:t>29/09/2021</a:t>
            </a:fld>
            <a:endParaRPr lang="fr-FR" noProof="0" dirty="0"/>
          </a:p>
        </p:txBody>
      </p:sp>
      <p:sp>
        <p:nvSpPr>
          <p:cNvPr id="6" name="Espace réservé du pied de page 5"/>
          <p:cNvSpPr>
            <a:spLocks noGrp="1"/>
          </p:cNvSpPr>
          <p:nvPr>
            <p:ph type="ftr" sz="quarter" idx="11"/>
          </p:nvPr>
        </p:nvSpPr>
        <p:spPr>
          <a:xfrm>
            <a:off x="1097279" y="6446838"/>
            <a:ext cx="6818262" cy="365125"/>
          </a:xfrm>
        </p:spPr>
        <p:txBody>
          <a:bodyPr rtlCol="0"/>
          <a:lstStyle>
            <a:lvl1pPr>
              <a:defRPr>
                <a:solidFill>
                  <a:schemeClr val="bg1"/>
                </a:solidFill>
              </a:defRPr>
            </a:lvl1pPr>
          </a:lstStyle>
          <a:p>
            <a:pPr rtl="0"/>
            <a:r>
              <a:rPr lang="fr-FR" noProof="0" dirty="0"/>
              <a:t>Pied de page</a:t>
            </a:r>
          </a:p>
        </p:txBody>
      </p:sp>
      <p:sp>
        <p:nvSpPr>
          <p:cNvPr id="7" name="Espace réservé du numéro de diapositive 6"/>
          <p:cNvSpPr>
            <a:spLocks noGrp="1"/>
          </p:cNvSpPr>
          <p:nvPr>
            <p:ph type="sldNum" sz="quarter" idx="12"/>
          </p:nvPr>
        </p:nvSpPr>
        <p:spPr/>
        <p:txBody>
          <a:bodyPr rtlCol="0"/>
          <a:lstStyle>
            <a:lvl1pPr>
              <a:defRPr>
                <a:solidFill>
                  <a:schemeClr val="bg1"/>
                </a:solidFill>
              </a:defRPr>
            </a:lvl1pPr>
          </a:lstStyle>
          <a:p>
            <a:pPr rtl="0"/>
            <a:fld id="{3A98EE3D-8CD1-4C3F-BD1C-C98C9596463C}" type="slidenum">
              <a:rPr lang="fr-FR" noProof="0" smtClean="0"/>
              <a:pPr/>
              <a:t>‹N°›</a:t>
            </a:fld>
            <a:endParaRPr lang="fr-FR" noProof="0" dirty="0"/>
          </a:p>
        </p:txBody>
      </p:sp>
      <p:sp>
        <p:nvSpPr>
          <p:cNvPr id="9" name="Rectangle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lIns="45720" tIns="0" rIns="45720" bIns="0"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B07FF54D-0E67-4DFF-A299-1B42A6842A48}" type="datetime1">
              <a:rPr lang="fr-FR" noProof="0" smtClean="0"/>
              <a:t>29/09/2021</a:t>
            </a:fld>
            <a:endParaRPr lang="fr-FR" noProof="0" dirty="0"/>
          </a:p>
        </p:txBody>
      </p:sp>
      <p:sp>
        <p:nvSpPr>
          <p:cNvPr id="8" name="Espace réservé du pied de page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r>
              <a:rPr lang="fr-FR" noProof="0" dirty="0"/>
              <a:t>Pied de page</a:t>
            </a:r>
          </a:p>
        </p:txBody>
      </p:sp>
      <p:sp>
        <p:nvSpPr>
          <p:cNvPr id="9" name="Espace réservé du numéro de diapositive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re de diapositive">
    <p:spTree>
      <p:nvGrpSpPr>
        <p:cNvPr id="1" name=""/>
        <p:cNvGrpSpPr/>
        <p:nvPr/>
      </p:nvGrpSpPr>
      <p:grpSpPr>
        <a:xfrm>
          <a:off x="0" y="0"/>
          <a:ext cx="0" cy="0"/>
          <a:chOff x="0" y="0"/>
          <a:chExt cx="0" cy="0"/>
        </a:xfrm>
      </p:grpSpPr>
      <p:sp>
        <p:nvSpPr>
          <p:cNvPr id="13" name="Parallélogramme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12" name="Rectangle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 name="Espace réservé de la date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6BB5975F-AF97-48B0-A771-BDE84E3E63E7}" type="datetime1">
              <a:rPr lang="fr-FR" noProof="0" smtClean="0"/>
              <a:t>29/09/2021</a:t>
            </a:fld>
            <a:endParaRPr lang="fr-FR" noProof="0" dirty="0"/>
          </a:p>
        </p:txBody>
      </p:sp>
      <p:sp>
        <p:nvSpPr>
          <p:cNvPr id="5" name="Espace réservé du pied de page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fr-FR" noProof="0" dirty="0"/>
              <a:t>Pied de page</a:t>
            </a:r>
          </a:p>
        </p:txBody>
      </p:sp>
      <p:sp>
        <p:nvSpPr>
          <p:cNvPr id="6" name="Espace réservé du numéro de diapositive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10" name="Espace réservé d’image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rtlCol="0"/>
          <a:lstStyle/>
          <a:p>
            <a:pPr rtl="0"/>
            <a:r>
              <a:rPr lang="fr-FR" noProof="0"/>
              <a:t>Cliquez sur l'icône pour ajouter une image</a:t>
            </a:r>
            <a:endParaRPr lang="fr-FR" noProof="0" dirty="0"/>
          </a:p>
        </p:txBody>
      </p:sp>
      <p:sp>
        <p:nvSpPr>
          <p:cNvPr id="2" name="Titre 1"/>
          <p:cNvSpPr>
            <a:spLocks noGrp="1"/>
          </p:cNvSpPr>
          <p:nvPr>
            <p:ph type="ctrTitle"/>
          </p:nvPr>
        </p:nvSpPr>
        <p:spPr>
          <a:xfrm>
            <a:off x="6629400" y="758952"/>
            <a:ext cx="4526280" cy="3227514"/>
          </a:xfrm>
        </p:spPr>
        <p:txBody>
          <a:bodyPr rtlCol="0" anchor="b">
            <a:normAutofit/>
          </a:bodyPr>
          <a:lstStyle>
            <a:lvl1pPr algn="l">
              <a:lnSpc>
                <a:spcPct val="90000"/>
              </a:lnSpc>
              <a:defRPr sz="6000" b="1" spc="-50" baseline="0">
                <a:solidFill>
                  <a:schemeClr val="accent1"/>
                </a:solidFill>
                <a:latin typeface="+mn-lt"/>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6632171" y="4508500"/>
            <a:ext cx="4526280" cy="1279652"/>
          </a:xfrm>
        </p:spPr>
        <p:txBody>
          <a:bodyPr lIns="91440" rIns="91440" rtlCol="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fr-FR" noProof="0"/>
              <a:t>Modifiez le style des sous-titres du masque</a:t>
            </a:r>
            <a:endParaRPr lang="fr-FR" noProof="0" dirty="0"/>
          </a:p>
        </p:txBody>
      </p:sp>
      <p:sp>
        <p:nvSpPr>
          <p:cNvPr id="11" name="Rectangle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1346200"/>
            <a:ext cx="2448033" cy="4530725"/>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1092200" y="1346200"/>
            <a:ext cx="7480300" cy="4530723"/>
          </a:xfrm>
        </p:spPr>
        <p:txBody>
          <a:bodyPr vert="eaVert" lIns="45720" tIns="0" rIns="45720" bIns="0"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FC93883D-CBBA-4740-A296-FA0AD91D38E0}" type="datetime1">
              <a:rPr lang="fr-FR" noProof="0" smtClean="0"/>
              <a:t>29/09/2021</a:t>
            </a:fld>
            <a:endParaRPr lang="fr-FR" noProof="0" dirty="0"/>
          </a:p>
        </p:txBody>
      </p:sp>
      <p:sp>
        <p:nvSpPr>
          <p:cNvPr id="8" name="Espace réservé du pied de page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r>
              <a:rPr lang="fr-FR" noProof="0" dirty="0"/>
              <a:t>Pied de page</a:t>
            </a:r>
          </a:p>
        </p:txBody>
      </p:sp>
      <p:sp>
        <p:nvSpPr>
          <p:cNvPr id="10" name="Espace réservé du numéro de diapositive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
        <p:nvSpPr>
          <p:cNvPr id="14" name="Rectangle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CF8E2845-AB0C-47C2-AA68-C880B7EE65F1}" type="datetime1">
              <a:rPr lang="fr-FR" noProof="0" smtClean="0"/>
              <a:t>29/09/2021</a:t>
            </a:fld>
            <a:endParaRPr lang="fr-FR" noProof="0" dirty="0"/>
          </a:p>
        </p:txBody>
      </p:sp>
      <p:sp>
        <p:nvSpPr>
          <p:cNvPr id="8" name="Espace réservé du pied de page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fr-FR" noProof="0" dirty="0"/>
              <a:t>Pied de page</a:t>
            </a:r>
          </a:p>
        </p:txBody>
      </p:sp>
      <p:sp>
        <p:nvSpPr>
          <p:cNvPr id="9" name="Espace réservé du numéro de diapositive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tête de section">
    <p:bg>
      <p:bgPr>
        <a:solidFill>
          <a:schemeClr val="bg1"/>
        </a:solidFill>
        <a:effectLst/>
      </p:bgPr>
    </p:bg>
    <p:spTree>
      <p:nvGrpSpPr>
        <p:cNvPr id="1" name=""/>
        <p:cNvGrpSpPr/>
        <p:nvPr/>
      </p:nvGrpSpPr>
      <p:grpSpPr>
        <a:xfrm>
          <a:off x="0" y="0"/>
          <a:ext cx="0" cy="0"/>
          <a:chOff x="0" y="0"/>
          <a:chExt cx="0" cy="0"/>
        </a:xfrm>
      </p:grpSpPr>
      <p:sp>
        <p:nvSpPr>
          <p:cNvPr id="15" name="Parallélogramme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6BF574EA-292B-4DF2-89A5-1F6FCB4C59DC}" type="datetime1">
              <a:rPr lang="fr-FR" noProof="0" smtClean="0"/>
              <a:t>29/09/2021</a:t>
            </a:fld>
            <a:endParaRPr lang="fr-FR" noProof="0"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dirty="0"/>
              <a:t>Pied de page</a:t>
            </a:r>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fr-FR" noProof="0" smtClean="0"/>
              <a:pPr/>
              <a:t>‹N°›</a:t>
            </a:fld>
            <a:endParaRPr lang="fr-FR" noProof="0" dirty="0"/>
          </a:p>
        </p:txBody>
      </p:sp>
      <p:sp>
        <p:nvSpPr>
          <p:cNvPr id="12" name="Espace réservé d’image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rtlCol="0"/>
          <a:lstStyle/>
          <a:p>
            <a:pPr rtl="0"/>
            <a:r>
              <a:rPr lang="fr-FR" noProof="0"/>
              <a:t>Cliquez sur l'icône pour ajouter une image</a:t>
            </a:r>
            <a:endParaRPr lang="fr-FR"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fr-FR" sz="1400" noProof="0" dirty="0"/>
          </a:p>
        </p:txBody>
      </p:sp>
      <p:sp>
        <p:nvSpPr>
          <p:cNvPr id="2" name="Titre 1"/>
          <p:cNvSpPr>
            <a:spLocks noGrp="1"/>
          </p:cNvSpPr>
          <p:nvPr>
            <p:ph type="title"/>
          </p:nvPr>
        </p:nvSpPr>
        <p:spPr>
          <a:xfrm>
            <a:off x="2641599" y="3746500"/>
            <a:ext cx="8331202" cy="1308100"/>
          </a:xfrm>
        </p:spPr>
        <p:txBody>
          <a:bodyPr rtlCol="0" anchor="b" anchorCtr="0">
            <a:noAutofit/>
          </a:bodyPr>
          <a:lstStyle>
            <a:lvl1pPr>
              <a:lnSpc>
                <a:spcPct val="90000"/>
              </a:lnSpc>
              <a:defRPr sz="4800" b="1">
                <a:solidFill>
                  <a:schemeClr val="bg1"/>
                </a:solidFill>
                <a:latin typeface="+mn-lt"/>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2641600" y="5219700"/>
            <a:ext cx="8331201" cy="586740"/>
          </a:xfrm>
        </p:spPr>
        <p:txBody>
          <a:bodyPr lIns="91440" rIns="91440" rtlCol="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En-tête de section">
    <p:bg>
      <p:bgPr>
        <a:solidFill>
          <a:schemeClr val="bg1"/>
        </a:solidFill>
        <a:effectLst/>
      </p:bgPr>
    </p:bg>
    <p:spTree>
      <p:nvGrpSpPr>
        <p:cNvPr id="1" name=""/>
        <p:cNvGrpSpPr/>
        <p:nvPr/>
      </p:nvGrpSpPr>
      <p:grpSpPr>
        <a:xfrm>
          <a:off x="0" y="0"/>
          <a:ext cx="0" cy="0"/>
          <a:chOff x="0" y="0"/>
          <a:chExt cx="0" cy="0"/>
        </a:xfrm>
      </p:grpSpPr>
      <p:sp>
        <p:nvSpPr>
          <p:cNvPr id="7" name="Espace réservé de la date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262FF245-2F07-41EE-836D-2FC9DFD46227}" type="datetime1">
              <a:rPr lang="fr-FR" noProof="0" smtClean="0"/>
              <a:t>29/09/2021</a:t>
            </a:fld>
            <a:endParaRPr lang="fr-FR" noProof="0" dirty="0"/>
          </a:p>
        </p:txBody>
      </p:sp>
      <p:sp>
        <p:nvSpPr>
          <p:cNvPr id="8" name="Espace réservé du pied de page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dirty="0"/>
              <a:t>Pied de page</a:t>
            </a:r>
          </a:p>
        </p:txBody>
      </p:sp>
      <p:sp>
        <p:nvSpPr>
          <p:cNvPr id="11" name="Espace réservé du numéro de diapositive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fr-FR" noProof="0" smtClean="0"/>
              <a:pPr/>
              <a:t>‹N°›</a:t>
            </a:fld>
            <a:endParaRPr lang="fr-FR" noProof="0" dirty="0"/>
          </a:p>
        </p:txBody>
      </p:sp>
      <p:sp>
        <p:nvSpPr>
          <p:cNvPr id="12" name="Espace réservé d’image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rtlCol="0"/>
          <a:lstStyle/>
          <a:p>
            <a:pPr rtl="0"/>
            <a:r>
              <a:rPr lang="fr-FR" noProof="0"/>
              <a:t>Cliquez sur l'icône pour ajouter une image</a:t>
            </a:r>
            <a:endParaRPr lang="fr-FR"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fr-FR" sz="1400" noProof="0" dirty="0"/>
          </a:p>
        </p:txBody>
      </p:sp>
      <p:sp>
        <p:nvSpPr>
          <p:cNvPr id="2" name="Titre 1"/>
          <p:cNvSpPr>
            <a:spLocks noGrp="1"/>
          </p:cNvSpPr>
          <p:nvPr>
            <p:ph type="title"/>
          </p:nvPr>
        </p:nvSpPr>
        <p:spPr>
          <a:xfrm>
            <a:off x="1930399" y="3746500"/>
            <a:ext cx="8331202" cy="1308100"/>
          </a:xfrm>
        </p:spPr>
        <p:txBody>
          <a:bodyPr rtlCol="0" anchor="b" anchorCtr="0">
            <a:noAutofit/>
          </a:bodyPr>
          <a:lstStyle>
            <a:lvl1pPr algn="ctr">
              <a:lnSpc>
                <a:spcPct val="90000"/>
              </a:lnSpc>
              <a:defRPr sz="4800" b="1">
                <a:solidFill>
                  <a:schemeClr val="bg1"/>
                </a:solidFill>
                <a:latin typeface="+mn-lt"/>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930400" y="5219700"/>
            <a:ext cx="8331201" cy="586740"/>
          </a:xfrm>
        </p:spPr>
        <p:txBody>
          <a:bodyPr lIns="91440" rIns="91440" rtlCol="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Cliquez pour modifier les styles du texte du masque</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re 7"/>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097280" y="2120900"/>
            <a:ext cx="4639736" cy="3748193"/>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515944" y="2120900"/>
            <a:ext cx="4639736" cy="3748194"/>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F7F514C5-0BA7-484D-8D85-04DDAD281388}" type="datetime1">
              <a:rPr lang="fr-FR" noProof="0" smtClean="0"/>
              <a:t>29/09/2021</a:t>
            </a:fld>
            <a:endParaRPr lang="fr-FR" noProof="0" dirty="0"/>
          </a:p>
        </p:txBody>
      </p:sp>
      <p:sp>
        <p:nvSpPr>
          <p:cNvPr id="9" name="Espace réservé du pied de page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fr-FR" noProof="0" dirty="0"/>
              <a:t>Pied de page</a:t>
            </a:r>
          </a:p>
        </p:txBody>
      </p:sp>
      <p:sp>
        <p:nvSpPr>
          <p:cNvPr id="10" name="Espace réservé du numéro de diapositive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re 9"/>
          <p:cNvSpPr>
            <a:spLocks noGrp="1"/>
          </p:cNvSpPr>
          <p:nvPr>
            <p:ph type="title"/>
          </p:nvPr>
        </p:nvSpPr>
        <p:spPr>
          <a:xfrm>
            <a:off x="1097280" y="286603"/>
            <a:ext cx="10058400" cy="1450757"/>
          </a:xfrm>
        </p:spPr>
        <p:txBody>
          <a:bodyPr rtlCol="0"/>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97280" y="2057400"/>
            <a:ext cx="4639736" cy="736282"/>
          </a:xfrm>
        </p:spPr>
        <p:txBody>
          <a:bodyPr lIns="91440" rIns="91440" rtlCol="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186731" y="2958274"/>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515944" y="2057400"/>
            <a:ext cx="4639736" cy="736282"/>
          </a:xfrm>
        </p:spPr>
        <p:txBody>
          <a:bodyPr lIns="91440" rIns="91440" rtlCol="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605395" y="2958273"/>
            <a:ext cx="4639736" cy="2910821"/>
          </a:xfrm>
        </p:spPr>
        <p:txBody>
          <a:bodyPr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 name="Espace réservé de la date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4F31AD53-A2E2-48F9-A40E-DFB99192E3E9}" type="datetime1">
              <a:rPr lang="fr-FR" noProof="0" smtClean="0"/>
              <a:t>29/09/2021</a:t>
            </a:fld>
            <a:endParaRPr lang="fr-FR" noProof="0" dirty="0"/>
          </a:p>
        </p:txBody>
      </p:sp>
      <p:sp>
        <p:nvSpPr>
          <p:cNvPr id="11" name="Espace réservé du pied de page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fr-FR" noProof="0" dirty="0"/>
              <a:t>Pied de page</a:t>
            </a:r>
          </a:p>
        </p:txBody>
      </p:sp>
      <p:sp>
        <p:nvSpPr>
          <p:cNvPr id="12" name="Espace réservé du numéro de diapositive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6" name="Espace réservé de la date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6EBDC39D-A212-47A5-9B38-897F0B72D8B4}" type="datetime1">
              <a:rPr lang="fr-FR" noProof="0" smtClean="0"/>
              <a:t>29/09/2021</a:t>
            </a:fld>
            <a:endParaRPr lang="fr-FR" noProof="0" dirty="0"/>
          </a:p>
        </p:txBody>
      </p:sp>
      <p:sp>
        <p:nvSpPr>
          <p:cNvPr id="7" name="Espace réservé du pied de page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fr-FR" noProof="0" dirty="0"/>
              <a:t>Pied de page</a:t>
            </a:r>
          </a:p>
        </p:txBody>
      </p:sp>
      <p:sp>
        <p:nvSpPr>
          <p:cNvPr id="8" name="Espace réservé du numéro de diapositive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fr-FR" noProof="0" smtClean="0"/>
              <a:t>‹N°›</a:t>
            </a:fld>
            <a:endParaRPr lang="fr-FR" noProof="0" dirty="0"/>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6" name="Parallélogramme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 name="Espace réservé de la date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BB483F18-6566-433B-91B2-3CA3376755C7}" type="datetime1">
              <a:rPr lang="fr-FR" noProof="0" smtClean="0"/>
              <a:t>29/09/2021</a:t>
            </a:fld>
            <a:endParaRPr lang="fr-FR" noProof="0" dirty="0"/>
          </a:p>
        </p:txBody>
      </p:sp>
      <p:sp>
        <p:nvSpPr>
          <p:cNvPr id="3" name="Espace réservé du pied de page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fr-FR" noProof="0" dirty="0"/>
              <a:t>Pied de page</a:t>
            </a:r>
          </a:p>
        </p:txBody>
      </p:sp>
      <p:sp>
        <p:nvSpPr>
          <p:cNvPr id="4" name="Espace réservé du numéro de diapositive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fr-FR" noProof="0" smtClean="0"/>
              <a:pPr/>
              <a:t>‹N°›</a:t>
            </a:fld>
            <a:endParaRPr lang="fr-FR" noProof="0"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élogramme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fr-FR" noProof="0" dirty="0"/>
          </a:p>
        </p:txBody>
      </p:sp>
      <p:sp>
        <p:nvSpPr>
          <p:cNvPr id="2" name="Espace réservé du titre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fr-FR" noProof="0" dirty="0"/>
              <a:t>Cliquez pour modifier le style du titre</a:t>
            </a:r>
          </a:p>
        </p:txBody>
      </p:sp>
      <p:sp>
        <p:nvSpPr>
          <p:cNvPr id="3" name="Espace réservé du texte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4607C9D3-1F07-42C9-B1E4-B644CC70D1F7}" type="datetime1">
              <a:rPr lang="fr-FR" noProof="0" smtClean="0"/>
              <a:t>29/09/2021</a:t>
            </a:fld>
            <a:endParaRPr lang="fr-FR" noProof="0" dirty="0"/>
          </a:p>
        </p:txBody>
      </p:sp>
      <p:sp>
        <p:nvSpPr>
          <p:cNvPr id="5" name="Espace réservé du pied de page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pPr rtl="0"/>
            <a:r>
              <a:rPr lang="fr-FR" noProof="0" dirty="0"/>
              <a:t>Pied de page</a:t>
            </a:r>
          </a:p>
        </p:txBody>
      </p:sp>
      <p:sp>
        <p:nvSpPr>
          <p:cNvPr id="6" name="Espace réservé du numéro de diapositive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pPr rtl="0"/>
            <a:fld id="{3A98EE3D-8CD1-4C3F-BD1C-C98C9596463C}" type="slidenum">
              <a:rPr lang="fr-FR" noProof="0" smtClean="0"/>
              <a:pPr/>
              <a:t>‹N°›</a:t>
            </a:fld>
            <a:endParaRPr lang="fr-FR" noProof="0" dirty="0"/>
          </a:p>
        </p:txBody>
      </p:sp>
      <p:sp>
        <p:nvSpPr>
          <p:cNvPr id="8" name="Rectangle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sldNum="0"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F26B43"/>
          </p15:clr>
        </p15:guide>
        <p15:guide id="2" pos="688" userDrawn="1">
          <p15:clr>
            <a:srgbClr val="F26B43"/>
          </p15:clr>
        </p15:guide>
        <p15:guide id="3" pos="7038" userDrawn="1">
          <p15:clr>
            <a:srgbClr val="F26B43"/>
          </p15:clr>
        </p15:guide>
        <p15:guide id="4" orient="horz" pos="3702" userDrawn="1">
          <p15:clr>
            <a:srgbClr val="F26B43"/>
          </p15:clr>
        </p15:guide>
        <p15:guide id="5" orient="horz" pos="40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7.emf"/><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fr.wikipedia.org/wiki/Base_de_donn%C3%A9es"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bin"/></Relationships>
</file>

<file path=ppt/slides/_rels/slide26.xml.rels><?xml version="1.0" encoding="UTF-8" standalone="yes"?>
<Relationships xmlns="http://schemas.openxmlformats.org/package/2006/relationships"><Relationship Id="rId3" Type="http://schemas.openxmlformats.org/officeDocument/2006/relationships/hyperlink" Target="https://fr.wikipedia.org/wiki/Base_de_donn%C3%A9es"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bin"/></Relationships>
</file>

<file path=ppt/slides/_rels/slide27.xml.rels><?xml version="1.0" encoding="UTF-8" standalone="yes"?>
<Relationships xmlns="http://schemas.openxmlformats.org/package/2006/relationships"><Relationship Id="rId3" Type="http://schemas.openxmlformats.org/officeDocument/2006/relationships/hyperlink" Target="https://fr.wikipedia.org/wiki/Base_de_donn%C3%A9es"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bin"/></Relationships>
</file>

<file path=ppt/slides/_rels/slide28.xml.rels><?xml version="1.0" encoding="UTF-8" standalone="yes"?>
<Relationships xmlns="http://schemas.openxmlformats.org/package/2006/relationships"><Relationship Id="rId3" Type="http://schemas.openxmlformats.org/officeDocument/2006/relationships/hyperlink" Target="https://fr.wikipedia.org/wiki/Base_de_donn%C3%A9es"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bin"/></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hyperlink" Target="https://www.postgresql.org/downloa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mockaroo.co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hyperlink" Target="https://code.visualstudio.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www.mockaroo.com/"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achfeed/tuto-sql/blob/main/person-car.sql"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017FF9C-6A7E-4A79-81BB-438E8EA9676A}"/>
              </a:ext>
              <a:ext uri="{C183D7F6-B498-43B3-948B-1728B52AA6E4}">
                <adec:decorative xmlns:adec="http://schemas.microsoft.com/office/drawing/2017/decorative" val="0"/>
              </a:ext>
            </a:extLst>
          </p:cNvPr>
          <p:cNvSpPr>
            <a:spLocks noGrp="1"/>
          </p:cNvSpPr>
          <p:nvPr>
            <p:ph type="ctrTitle"/>
          </p:nvPr>
        </p:nvSpPr>
        <p:spPr>
          <a:xfrm>
            <a:off x="6632171" y="2555728"/>
            <a:ext cx="5247861" cy="1746543"/>
          </a:xfrm>
        </p:spPr>
        <p:txBody>
          <a:bodyPr rtlCol="0">
            <a:normAutofit/>
          </a:bodyPr>
          <a:lstStyle/>
          <a:p>
            <a:pPr algn="ctr" rtl="0"/>
            <a:r>
              <a:rPr lang="fr-FR" sz="5400" dirty="0"/>
              <a:t>INTRODUCTION </a:t>
            </a:r>
            <a:br>
              <a:rPr lang="fr-FR" sz="5400" dirty="0"/>
            </a:br>
            <a:r>
              <a:rPr lang="fr-FR" sz="5400" dirty="0"/>
              <a:t>À SQL</a:t>
            </a:r>
          </a:p>
        </p:txBody>
      </p:sp>
      <p:pic>
        <p:nvPicPr>
          <p:cNvPr id="16386" name="Picture 2" descr="What is Database, Difference between SQL and NoSQL - GeeksRead">
            <a:extLst>
              <a:ext uri="{FF2B5EF4-FFF2-40B4-BE49-F238E27FC236}">
                <a16:creationId xmlns:a16="http://schemas.microsoft.com/office/drawing/2014/main" id="{18022916-A433-4319-A465-688B936426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59" r="22370"/>
          <a:stretch/>
        </p:blipFill>
        <p:spPr bwMode="auto">
          <a:xfrm>
            <a:off x="0" y="0"/>
            <a:ext cx="6311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Modèle relationnel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438402"/>
            <a:ext cx="8441055" cy="3430690"/>
          </a:xfrm>
        </p:spPr>
        <p:txBody>
          <a:bodyPr vert="horz" lIns="0" tIns="45720" rIns="0" bIns="45720" rtlCol="0">
            <a:normAutofit/>
          </a:bodyPr>
          <a:lstStyle/>
          <a:p>
            <a:pPr rtl="0"/>
            <a:r>
              <a:rPr lang="fr-FR" dirty="0">
                <a:latin typeface="+mj-lt"/>
              </a:rPr>
              <a:t>But des BDD : gérer des informations. </a:t>
            </a:r>
          </a:p>
          <a:p>
            <a:pPr rtl="0"/>
            <a:r>
              <a:rPr lang="fr-FR" dirty="0">
                <a:latin typeface="+mj-lt"/>
              </a:rPr>
              <a:t>Deux questions : comment les stocker, et comment les consulter.</a:t>
            </a: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
        <p:nvSpPr>
          <p:cNvPr id="10" name="Oval 8">
            <a:extLst>
              <a:ext uri="{FF2B5EF4-FFF2-40B4-BE49-F238E27FC236}">
                <a16:creationId xmlns:a16="http://schemas.microsoft.com/office/drawing/2014/main" id="{73FCCBD5-FC79-4CDD-83FE-7BA621601D3A}"/>
              </a:ext>
            </a:extLst>
          </p:cNvPr>
          <p:cNvSpPr>
            <a:spLocks noChangeArrowheads="1"/>
          </p:cNvSpPr>
          <p:nvPr/>
        </p:nvSpPr>
        <p:spPr bwMode="auto">
          <a:xfrm>
            <a:off x="6024562" y="3994077"/>
            <a:ext cx="1676400" cy="685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 name="Text Box 5">
            <a:extLst>
              <a:ext uri="{FF2B5EF4-FFF2-40B4-BE49-F238E27FC236}">
                <a16:creationId xmlns:a16="http://schemas.microsoft.com/office/drawing/2014/main" id="{755E847A-505F-4D37-A9E4-DEB2CB516096}"/>
              </a:ext>
            </a:extLst>
          </p:cNvPr>
          <p:cNvSpPr txBox="1">
            <a:spLocks noChangeArrowheads="1"/>
          </p:cNvSpPr>
          <p:nvPr/>
        </p:nvSpPr>
        <p:spPr bwMode="auto">
          <a:xfrm>
            <a:off x="6024562" y="5992740"/>
            <a:ext cx="45291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fr-FR" altLang="fr-FR" sz="3200" i="1">
                <a:latin typeface="Tahoma" panose="020B0604030504040204" pitchFamily="34" charset="0"/>
              </a:rPr>
              <a:t>Langage</a:t>
            </a:r>
            <a:r>
              <a:rPr kumimoji="1" lang="fr-FR" altLang="fr-FR" sz="3200">
                <a:latin typeface="Tahoma" panose="020B0604030504040204" pitchFamily="34" charset="0"/>
              </a:rPr>
              <a:t> pour Manipuler</a:t>
            </a:r>
          </a:p>
        </p:txBody>
      </p:sp>
      <p:sp>
        <p:nvSpPr>
          <p:cNvPr id="12" name="Line 6">
            <a:extLst>
              <a:ext uri="{FF2B5EF4-FFF2-40B4-BE49-F238E27FC236}">
                <a16:creationId xmlns:a16="http://schemas.microsoft.com/office/drawing/2014/main" id="{9A313DC0-8348-4B3B-9888-54A2591D8EAF}"/>
              </a:ext>
            </a:extLst>
          </p:cNvPr>
          <p:cNvSpPr>
            <a:spLocks noChangeShapeType="1"/>
          </p:cNvSpPr>
          <p:nvPr/>
        </p:nvSpPr>
        <p:spPr bwMode="auto">
          <a:xfrm flipV="1">
            <a:off x="4652962" y="4375077"/>
            <a:ext cx="1295400" cy="990600"/>
          </a:xfrm>
          <a:prstGeom prst="line">
            <a:avLst/>
          </a:prstGeom>
          <a:noFill/>
          <a:ln w="158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3" name="Line 7">
            <a:extLst>
              <a:ext uri="{FF2B5EF4-FFF2-40B4-BE49-F238E27FC236}">
                <a16:creationId xmlns:a16="http://schemas.microsoft.com/office/drawing/2014/main" id="{D9F22B48-D810-4661-8137-81B9FC97C808}"/>
              </a:ext>
            </a:extLst>
          </p:cNvPr>
          <p:cNvSpPr>
            <a:spLocks noChangeShapeType="1"/>
          </p:cNvSpPr>
          <p:nvPr/>
        </p:nvSpPr>
        <p:spPr bwMode="auto">
          <a:xfrm>
            <a:off x="4652962" y="5365677"/>
            <a:ext cx="1295400" cy="99060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4" name="Text Box 4">
            <a:extLst>
              <a:ext uri="{FF2B5EF4-FFF2-40B4-BE49-F238E27FC236}">
                <a16:creationId xmlns:a16="http://schemas.microsoft.com/office/drawing/2014/main" id="{EABA5D89-7EE4-4339-ACAC-71C28155EC0A}"/>
              </a:ext>
            </a:extLst>
          </p:cNvPr>
          <p:cNvSpPr txBox="1">
            <a:spLocks noChangeArrowheads="1"/>
          </p:cNvSpPr>
          <p:nvPr/>
        </p:nvSpPr>
        <p:spPr bwMode="auto">
          <a:xfrm>
            <a:off x="6096000" y="4011540"/>
            <a:ext cx="43989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fr-FR" altLang="fr-FR" sz="3200" i="1">
                <a:latin typeface="Tahoma" panose="020B0604030504040204" pitchFamily="34" charset="0"/>
              </a:rPr>
              <a:t>Modèle</a:t>
            </a:r>
            <a:r>
              <a:rPr kumimoji="1" lang="fr-FR" altLang="fr-FR" sz="3200">
                <a:latin typeface="Tahoma" panose="020B0604030504040204" pitchFamily="34" charset="0"/>
              </a:rPr>
              <a:t>  pour Organiser</a:t>
            </a:r>
          </a:p>
        </p:txBody>
      </p:sp>
      <p:sp>
        <p:nvSpPr>
          <p:cNvPr id="16" name="ZoneTexte 15">
            <a:extLst>
              <a:ext uri="{FF2B5EF4-FFF2-40B4-BE49-F238E27FC236}">
                <a16:creationId xmlns:a16="http://schemas.microsoft.com/office/drawing/2014/main" id="{E0286ABB-ACC5-4F3E-B017-03C3496470BA}"/>
              </a:ext>
            </a:extLst>
          </p:cNvPr>
          <p:cNvSpPr txBox="1"/>
          <p:nvPr/>
        </p:nvSpPr>
        <p:spPr>
          <a:xfrm>
            <a:off x="3566162" y="5038113"/>
            <a:ext cx="6096000" cy="584775"/>
          </a:xfrm>
          <a:prstGeom prst="rect">
            <a:avLst/>
          </a:prstGeom>
          <a:noFill/>
        </p:spPr>
        <p:txBody>
          <a:bodyPr wrap="square">
            <a:spAutoFit/>
          </a:bodyPr>
          <a:lstStyle/>
          <a:p>
            <a:r>
              <a:rPr lang="fr-FR" altLang="fr-FR" sz="3200" b="1" dirty="0"/>
              <a:t>BDD</a:t>
            </a:r>
            <a:endParaRPr lang="fr-FR" sz="3200" b="1" dirty="0"/>
          </a:p>
        </p:txBody>
      </p:sp>
      <p:cxnSp>
        <p:nvCxnSpPr>
          <p:cNvPr id="4" name="Connecteur droit avec flèche 3">
            <a:extLst>
              <a:ext uri="{FF2B5EF4-FFF2-40B4-BE49-F238E27FC236}">
                <a16:creationId xmlns:a16="http://schemas.microsoft.com/office/drawing/2014/main" id="{CF83D21C-3104-4099-A9F8-48583F0E8FAC}"/>
              </a:ext>
            </a:extLst>
          </p:cNvPr>
          <p:cNvCxnSpPr/>
          <p:nvPr/>
        </p:nvCxnSpPr>
        <p:spPr>
          <a:xfrm>
            <a:off x="6935152" y="3400425"/>
            <a:ext cx="0" cy="565077"/>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596336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Modèle relationnel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438402"/>
            <a:ext cx="8441055" cy="3430690"/>
          </a:xfrm>
        </p:spPr>
        <p:txBody>
          <a:bodyPr vert="horz" lIns="0" tIns="45720" rIns="0" bIns="45720" rtlCol="0">
            <a:normAutofit/>
          </a:bodyPr>
          <a:lstStyle/>
          <a:p>
            <a:pPr rtl="0"/>
            <a:r>
              <a:rPr lang="fr-FR" dirty="0">
                <a:latin typeface="+mj-lt"/>
              </a:rPr>
              <a:t>BDD relationnelle = collection de relations</a:t>
            </a:r>
          </a:p>
          <a:p>
            <a:pPr rtl="0"/>
            <a:r>
              <a:rPr lang="fr-FR" dirty="0">
                <a:latin typeface="+mj-lt"/>
              </a:rPr>
              <a:t>relation = table (tableau)</a:t>
            </a:r>
          </a:p>
          <a:p>
            <a:pPr rtl="0"/>
            <a:r>
              <a:rPr lang="fr-FR" dirty="0">
                <a:latin typeface="+mj-lt"/>
              </a:rPr>
              <a:t>comment se définit une relation ?</a:t>
            </a:r>
          </a:p>
          <a:p>
            <a:pPr lvl="1"/>
            <a:r>
              <a:rPr lang="fr-FR" dirty="0">
                <a:latin typeface="+mj-lt"/>
              </a:rPr>
              <a:t>Une relation est une table identifiée par un nom et qui se découpe en lignes et en colonnes ; </a:t>
            </a:r>
          </a:p>
          <a:p>
            <a:pPr lvl="1"/>
            <a:r>
              <a:rPr lang="fr-FR" dirty="0">
                <a:latin typeface="+mj-lt"/>
              </a:rPr>
              <a:t>Chaque colonne porte un nom attribut ;</a:t>
            </a:r>
          </a:p>
          <a:p>
            <a:pPr lvl="1"/>
            <a:r>
              <a:rPr lang="fr-FR" dirty="0">
                <a:latin typeface="+mj-lt"/>
              </a:rPr>
              <a:t>Chaque ligne (appelée occurrence) correspond a un objet qui est décrit suivant les valeurs que prennent ses attributs ;</a:t>
            </a:r>
          </a:p>
          <a:p>
            <a:pPr lvl="1"/>
            <a:endParaRPr lang="fr-FR" dirty="0">
              <a:latin typeface="+mj-lt"/>
            </a:endParaRP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1948764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Modèle relationnel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
        <p:nvSpPr>
          <p:cNvPr id="35" name="Rectangle 3">
            <a:extLst>
              <a:ext uri="{FF2B5EF4-FFF2-40B4-BE49-F238E27FC236}">
                <a16:creationId xmlns:a16="http://schemas.microsoft.com/office/drawing/2014/main" id="{7AE714E1-A44C-404D-BFF4-893CFB710DFB}"/>
              </a:ext>
            </a:extLst>
          </p:cNvPr>
          <p:cNvSpPr txBox="1">
            <a:spLocks noChangeArrowheads="1"/>
          </p:cNvSpPr>
          <p:nvPr/>
        </p:nvSpPr>
        <p:spPr>
          <a:xfrm>
            <a:off x="3954151" y="2469675"/>
            <a:ext cx="2538413" cy="687387"/>
          </a:xfrm>
          <a:prstGeom prst="rect">
            <a:avLst/>
          </a:prstGeom>
        </p:spPr>
        <p:txBody>
          <a:bodyPr vert="horz" lIns="0" tIns="45720" rIns="0" bIns="45720" rtlCol="0" anchor="t">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90000"/>
              </a:lnSpc>
              <a:buFont typeface="Wingdings" panose="05000000000000000000" pitchFamily="2" charset="2"/>
              <a:buNone/>
            </a:pPr>
            <a:r>
              <a:rPr lang="fr-FR" altLang="fr-FR" dirty="0"/>
              <a:t>ANNUAIRE</a:t>
            </a:r>
          </a:p>
        </p:txBody>
      </p:sp>
      <p:graphicFrame>
        <p:nvGraphicFramePr>
          <p:cNvPr id="36" name="Object 4">
            <a:extLst>
              <a:ext uri="{FF2B5EF4-FFF2-40B4-BE49-F238E27FC236}">
                <a16:creationId xmlns:a16="http://schemas.microsoft.com/office/drawing/2014/main" id="{DD809940-5AB7-485B-9703-95F8DBEC2EC6}"/>
              </a:ext>
            </a:extLst>
          </p:cNvPr>
          <p:cNvGraphicFramePr>
            <a:graphicFrameLocks noChangeAspect="1"/>
          </p:cNvGraphicFramePr>
          <p:nvPr>
            <p:extLst>
              <p:ext uri="{D42A27DB-BD31-4B8C-83A1-F6EECF244321}">
                <p14:modId xmlns:p14="http://schemas.microsoft.com/office/powerpoint/2010/main" val="2923756015"/>
              </p:ext>
            </p:extLst>
          </p:nvPr>
        </p:nvGraphicFramePr>
        <p:xfrm>
          <a:off x="3040063" y="3581400"/>
          <a:ext cx="5030787" cy="3048000"/>
        </p:xfrm>
        <a:graphic>
          <a:graphicData uri="http://schemas.openxmlformats.org/presentationml/2006/ole">
            <mc:AlternateContent xmlns:mc="http://schemas.openxmlformats.org/markup-compatibility/2006">
              <mc:Choice xmlns:v="urn:schemas-microsoft-com:vml" Requires="v">
                <p:oleObj name="Document" r:id="rId4" imgW="7595116" imgH="4998913" progId="Word.Document.8">
                  <p:embed/>
                </p:oleObj>
              </mc:Choice>
              <mc:Fallback>
                <p:oleObj name="Document" r:id="rId4" imgW="7595116" imgH="4998913" progId="Word.Document.8">
                  <p:embed/>
                  <p:pic>
                    <p:nvPicPr>
                      <p:cNvPr id="19460" name="Object 4">
                        <a:extLst>
                          <a:ext uri="{FF2B5EF4-FFF2-40B4-BE49-F238E27FC236}">
                            <a16:creationId xmlns:a16="http://schemas.microsoft.com/office/drawing/2014/main" id="{94732092-A6E3-4ACA-9CB5-437FB2D757C5}"/>
                          </a:ext>
                        </a:extLst>
                      </p:cNvPr>
                      <p:cNvPicPr>
                        <a:picLocks noChangeAspect="1" noChangeArrowheads="1"/>
                      </p:cNvPicPr>
                      <p:nvPr/>
                    </p:nvPicPr>
                    <p:blipFill>
                      <a:blip r:embed="rId5"/>
                      <a:srcRect/>
                      <a:stretch>
                        <a:fillRect/>
                      </a:stretch>
                    </p:blipFill>
                    <p:spPr bwMode="auto">
                      <a:xfrm>
                        <a:off x="3040063" y="3581400"/>
                        <a:ext cx="5030787" cy="304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 name="Group 22">
            <a:extLst>
              <a:ext uri="{FF2B5EF4-FFF2-40B4-BE49-F238E27FC236}">
                <a16:creationId xmlns:a16="http://schemas.microsoft.com/office/drawing/2014/main" id="{C26B2F45-6782-409E-AE89-F80007B41A7B}"/>
              </a:ext>
            </a:extLst>
          </p:cNvPr>
          <p:cNvGrpSpPr>
            <a:grpSpLocks/>
          </p:cNvGrpSpPr>
          <p:nvPr/>
        </p:nvGrpSpPr>
        <p:grpSpPr bwMode="auto">
          <a:xfrm>
            <a:off x="5325751" y="1895475"/>
            <a:ext cx="5618163" cy="771525"/>
            <a:chOff x="1776" y="1098"/>
            <a:chExt cx="3539" cy="486"/>
          </a:xfrm>
        </p:grpSpPr>
        <p:sp>
          <p:nvSpPr>
            <p:cNvPr id="38" name="Text Box 5">
              <a:extLst>
                <a:ext uri="{FF2B5EF4-FFF2-40B4-BE49-F238E27FC236}">
                  <a16:creationId xmlns:a16="http://schemas.microsoft.com/office/drawing/2014/main" id="{8A240CC3-4926-4B2E-8B71-D460D78FE90F}"/>
                </a:ext>
              </a:extLst>
            </p:cNvPr>
            <p:cNvSpPr txBox="1">
              <a:spLocks noChangeArrowheads="1"/>
            </p:cNvSpPr>
            <p:nvPr/>
          </p:nvSpPr>
          <p:spPr bwMode="auto">
            <a:xfrm>
              <a:off x="3456" y="1098"/>
              <a:ext cx="185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800" i="1">
                  <a:latin typeface="Tahoma" panose="020B0604030504040204" pitchFamily="34" charset="0"/>
                </a:rPr>
                <a:t>Nom</a:t>
              </a:r>
              <a:r>
                <a:rPr lang="fr-FR" altLang="fr-FR" sz="2800">
                  <a:latin typeface="Tahoma" panose="020B0604030504040204" pitchFamily="34" charset="0"/>
                </a:rPr>
                <a:t> : ANNUAIRE</a:t>
              </a:r>
            </a:p>
          </p:txBody>
        </p:sp>
        <p:sp>
          <p:nvSpPr>
            <p:cNvPr id="39" name="Line 9">
              <a:extLst>
                <a:ext uri="{FF2B5EF4-FFF2-40B4-BE49-F238E27FC236}">
                  <a16:creationId xmlns:a16="http://schemas.microsoft.com/office/drawing/2014/main" id="{E183CE9D-84CD-4595-A36D-BF6008B517E5}"/>
                </a:ext>
              </a:extLst>
            </p:cNvPr>
            <p:cNvSpPr>
              <a:spLocks noChangeShapeType="1"/>
            </p:cNvSpPr>
            <p:nvPr/>
          </p:nvSpPr>
          <p:spPr bwMode="auto">
            <a:xfrm flipH="1">
              <a:off x="1776" y="1296"/>
              <a:ext cx="1632"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40" name="Group 23">
            <a:extLst>
              <a:ext uri="{FF2B5EF4-FFF2-40B4-BE49-F238E27FC236}">
                <a16:creationId xmlns:a16="http://schemas.microsoft.com/office/drawing/2014/main" id="{0DD46FF7-E35E-4FF0-BEE7-43CB9FB5589C}"/>
              </a:ext>
            </a:extLst>
          </p:cNvPr>
          <p:cNvGrpSpPr>
            <a:grpSpLocks/>
          </p:cNvGrpSpPr>
          <p:nvPr/>
        </p:nvGrpSpPr>
        <p:grpSpPr bwMode="auto">
          <a:xfrm>
            <a:off x="3954151" y="2581275"/>
            <a:ext cx="7585075" cy="1000125"/>
            <a:chOff x="912" y="1530"/>
            <a:chExt cx="4778" cy="630"/>
          </a:xfrm>
        </p:grpSpPr>
        <p:sp>
          <p:nvSpPr>
            <p:cNvPr id="41" name="Text Box 6">
              <a:extLst>
                <a:ext uri="{FF2B5EF4-FFF2-40B4-BE49-F238E27FC236}">
                  <a16:creationId xmlns:a16="http://schemas.microsoft.com/office/drawing/2014/main" id="{766C5262-946F-457E-ABB1-A80D3135340B}"/>
                </a:ext>
              </a:extLst>
            </p:cNvPr>
            <p:cNvSpPr txBox="1">
              <a:spLocks noChangeArrowheads="1"/>
            </p:cNvSpPr>
            <p:nvPr/>
          </p:nvSpPr>
          <p:spPr bwMode="auto">
            <a:xfrm>
              <a:off x="3408" y="1530"/>
              <a:ext cx="2282"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800" i="1">
                  <a:latin typeface="Tahoma" panose="020B0604030504040204" pitchFamily="34" charset="0"/>
                </a:rPr>
                <a:t>Attributs</a:t>
              </a:r>
              <a:r>
                <a:rPr lang="fr-FR" altLang="fr-FR" sz="2800">
                  <a:latin typeface="Tahoma" panose="020B0604030504040204" pitchFamily="34" charset="0"/>
                </a:rPr>
                <a:t> :</a:t>
              </a:r>
            </a:p>
            <a:p>
              <a:pPr eaLnBrk="0" hangingPunct="0"/>
              <a:r>
                <a:rPr lang="fr-FR" altLang="fr-FR" sz="2800">
                  <a:latin typeface="Tahoma" panose="020B0604030504040204" pitchFamily="34" charset="0"/>
                </a:rPr>
                <a:t>(NOM, PRENOM, TEL)</a:t>
              </a:r>
            </a:p>
          </p:txBody>
        </p:sp>
        <p:grpSp>
          <p:nvGrpSpPr>
            <p:cNvPr id="42" name="Group 21">
              <a:extLst>
                <a:ext uri="{FF2B5EF4-FFF2-40B4-BE49-F238E27FC236}">
                  <a16:creationId xmlns:a16="http://schemas.microsoft.com/office/drawing/2014/main" id="{4C254DAC-B272-4F50-A7DE-5023B188E902}"/>
                </a:ext>
              </a:extLst>
            </p:cNvPr>
            <p:cNvGrpSpPr>
              <a:grpSpLocks/>
            </p:cNvGrpSpPr>
            <p:nvPr/>
          </p:nvGrpSpPr>
          <p:grpSpPr bwMode="auto">
            <a:xfrm>
              <a:off x="912" y="1728"/>
              <a:ext cx="2448" cy="432"/>
              <a:chOff x="912" y="1728"/>
              <a:chExt cx="2448" cy="432"/>
            </a:xfrm>
          </p:grpSpPr>
          <p:sp>
            <p:nvSpPr>
              <p:cNvPr id="43" name="Line 10">
                <a:extLst>
                  <a:ext uri="{FF2B5EF4-FFF2-40B4-BE49-F238E27FC236}">
                    <a16:creationId xmlns:a16="http://schemas.microsoft.com/office/drawing/2014/main" id="{CFB2B491-1983-4B5F-9614-AC457E0169D2}"/>
                  </a:ext>
                </a:extLst>
              </p:cNvPr>
              <p:cNvSpPr>
                <a:spLocks noChangeShapeType="1"/>
              </p:cNvSpPr>
              <p:nvPr/>
            </p:nvSpPr>
            <p:spPr bwMode="auto">
              <a:xfrm flipH="1">
                <a:off x="912" y="1728"/>
                <a:ext cx="244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4" name="Line 11">
                <a:extLst>
                  <a:ext uri="{FF2B5EF4-FFF2-40B4-BE49-F238E27FC236}">
                    <a16:creationId xmlns:a16="http://schemas.microsoft.com/office/drawing/2014/main" id="{9079F5E6-ADCF-4BA9-9AB4-B8734E17AE56}"/>
                  </a:ext>
                </a:extLst>
              </p:cNvPr>
              <p:cNvSpPr>
                <a:spLocks noChangeShapeType="1"/>
              </p:cNvSpPr>
              <p:nvPr/>
            </p:nvSpPr>
            <p:spPr bwMode="auto">
              <a:xfrm flipH="1">
                <a:off x="1680" y="1728"/>
                <a:ext cx="168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45" name="Line 12">
                <a:extLst>
                  <a:ext uri="{FF2B5EF4-FFF2-40B4-BE49-F238E27FC236}">
                    <a16:creationId xmlns:a16="http://schemas.microsoft.com/office/drawing/2014/main" id="{B23C63E9-6F7D-411E-B375-99E8925216E9}"/>
                  </a:ext>
                </a:extLst>
              </p:cNvPr>
              <p:cNvSpPr>
                <a:spLocks noChangeShapeType="1"/>
              </p:cNvSpPr>
              <p:nvPr/>
            </p:nvSpPr>
            <p:spPr bwMode="auto">
              <a:xfrm flipH="1">
                <a:off x="2640" y="1728"/>
                <a:ext cx="72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grpSp>
        <p:nvGrpSpPr>
          <p:cNvPr id="46" name="Group 24">
            <a:extLst>
              <a:ext uri="{FF2B5EF4-FFF2-40B4-BE49-F238E27FC236}">
                <a16:creationId xmlns:a16="http://schemas.microsoft.com/office/drawing/2014/main" id="{12B3AA06-D884-4C77-8989-B44ED9B5098D}"/>
              </a:ext>
            </a:extLst>
          </p:cNvPr>
          <p:cNvGrpSpPr>
            <a:grpSpLocks/>
          </p:cNvGrpSpPr>
          <p:nvPr/>
        </p:nvGrpSpPr>
        <p:grpSpPr bwMode="auto">
          <a:xfrm>
            <a:off x="7687951" y="4419600"/>
            <a:ext cx="3794125" cy="1971675"/>
            <a:chOff x="3264" y="2688"/>
            <a:chExt cx="2390" cy="1242"/>
          </a:xfrm>
        </p:grpSpPr>
        <p:sp>
          <p:nvSpPr>
            <p:cNvPr id="47" name="Text Box 8">
              <a:extLst>
                <a:ext uri="{FF2B5EF4-FFF2-40B4-BE49-F238E27FC236}">
                  <a16:creationId xmlns:a16="http://schemas.microsoft.com/office/drawing/2014/main" id="{4BBFA1E3-F87B-41AF-A510-A762F37C557F}"/>
                </a:ext>
              </a:extLst>
            </p:cNvPr>
            <p:cNvSpPr txBox="1">
              <a:spLocks noChangeArrowheads="1"/>
            </p:cNvSpPr>
            <p:nvPr/>
          </p:nvSpPr>
          <p:spPr bwMode="auto">
            <a:xfrm>
              <a:off x="3558" y="2796"/>
              <a:ext cx="2096"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800" i="1">
                  <a:latin typeface="Tahoma" panose="020B0604030504040204" pitchFamily="34" charset="0"/>
                </a:rPr>
                <a:t>Occurrences</a:t>
              </a:r>
              <a:r>
                <a:rPr lang="fr-FR" altLang="fr-FR" sz="2800">
                  <a:latin typeface="Tahoma" panose="020B0604030504040204" pitchFamily="34" charset="0"/>
                </a:rPr>
                <a:t> :</a:t>
              </a:r>
            </a:p>
            <a:p>
              <a:pPr eaLnBrk="0" hangingPunct="0">
                <a:buFontTx/>
                <a:buChar char="•"/>
              </a:pPr>
              <a:r>
                <a:rPr lang="fr-FR" altLang="fr-FR" sz="2800">
                  <a:latin typeface="Tahoma" panose="020B0604030504040204" pitchFamily="34" charset="0"/>
                </a:rPr>
                <a:t> 4 abonnés </a:t>
              </a:r>
            </a:p>
            <a:p>
              <a:pPr eaLnBrk="0" hangingPunct="0">
                <a:buFontTx/>
                <a:buChar char="•"/>
              </a:pPr>
              <a:r>
                <a:rPr lang="fr-FR" altLang="fr-FR" sz="2800">
                  <a:latin typeface="Tahoma" panose="020B0604030504040204" pitchFamily="34" charset="0"/>
                </a:rPr>
                <a:t> décrits suivant </a:t>
              </a:r>
              <a:br>
                <a:rPr lang="fr-FR" altLang="fr-FR" sz="2800">
                  <a:latin typeface="Tahoma" panose="020B0604030504040204" pitchFamily="34" charset="0"/>
                </a:rPr>
              </a:br>
              <a:r>
                <a:rPr lang="fr-FR" altLang="fr-FR" sz="2800">
                  <a:latin typeface="Tahoma" panose="020B0604030504040204" pitchFamily="34" charset="0"/>
                </a:rPr>
                <a:t>   valeurs d’attributs</a:t>
              </a:r>
              <a:endParaRPr lang="fr-FR" altLang="fr-FR" sz="2800">
                <a:latin typeface="Times New Roman" panose="02020603050405020304" pitchFamily="18" charset="0"/>
              </a:endParaRPr>
            </a:p>
          </p:txBody>
        </p:sp>
        <p:grpSp>
          <p:nvGrpSpPr>
            <p:cNvPr id="48" name="Group 20">
              <a:extLst>
                <a:ext uri="{FF2B5EF4-FFF2-40B4-BE49-F238E27FC236}">
                  <a16:creationId xmlns:a16="http://schemas.microsoft.com/office/drawing/2014/main" id="{C0853D72-072D-47CE-9A1D-3509FC50A096}"/>
                </a:ext>
              </a:extLst>
            </p:cNvPr>
            <p:cNvGrpSpPr>
              <a:grpSpLocks/>
            </p:cNvGrpSpPr>
            <p:nvPr/>
          </p:nvGrpSpPr>
          <p:grpSpPr bwMode="auto">
            <a:xfrm>
              <a:off x="3264" y="2688"/>
              <a:ext cx="288" cy="1104"/>
              <a:chOff x="3264" y="2688"/>
              <a:chExt cx="288" cy="1104"/>
            </a:xfrm>
          </p:grpSpPr>
          <p:sp>
            <p:nvSpPr>
              <p:cNvPr id="49" name="Line 13">
                <a:extLst>
                  <a:ext uri="{FF2B5EF4-FFF2-40B4-BE49-F238E27FC236}">
                    <a16:creationId xmlns:a16="http://schemas.microsoft.com/office/drawing/2014/main" id="{FF4A1968-592F-4E73-BFC2-D65B084956D9}"/>
                  </a:ext>
                </a:extLst>
              </p:cNvPr>
              <p:cNvSpPr>
                <a:spLocks noChangeShapeType="1"/>
              </p:cNvSpPr>
              <p:nvPr/>
            </p:nvSpPr>
            <p:spPr bwMode="auto">
              <a:xfrm flipH="1" flipV="1">
                <a:off x="3264" y="2688"/>
                <a:ext cx="28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50" name="Line 14">
                <a:extLst>
                  <a:ext uri="{FF2B5EF4-FFF2-40B4-BE49-F238E27FC236}">
                    <a16:creationId xmlns:a16="http://schemas.microsoft.com/office/drawing/2014/main" id="{F1B13144-DD05-4F73-9804-3822B18658E7}"/>
                  </a:ext>
                </a:extLst>
              </p:cNvPr>
              <p:cNvSpPr>
                <a:spLocks noChangeShapeType="1"/>
              </p:cNvSpPr>
              <p:nvPr/>
            </p:nvSpPr>
            <p:spPr bwMode="auto">
              <a:xfrm flipH="1">
                <a:off x="3264" y="2976"/>
                <a:ext cx="28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51" name="Line 15">
                <a:extLst>
                  <a:ext uri="{FF2B5EF4-FFF2-40B4-BE49-F238E27FC236}">
                    <a16:creationId xmlns:a16="http://schemas.microsoft.com/office/drawing/2014/main" id="{8CA19ADF-08F9-4506-A11B-3C4874B824C7}"/>
                  </a:ext>
                </a:extLst>
              </p:cNvPr>
              <p:cNvSpPr>
                <a:spLocks noChangeShapeType="1"/>
              </p:cNvSpPr>
              <p:nvPr/>
            </p:nvSpPr>
            <p:spPr bwMode="auto">
              <a:xfrm flipH="1">
                <a:off x="3264" y="2976"/>
                <a:ext cx="28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52" name="Line 16">
                <a:extLst>
                  <a:ext uri="{FF2B5EF4-FFF2-40B4-BE49-F238E27FC236}">
                    <a16:creationId xmlns:a16="http://schemas.microsoft.com/office/drawing/2014/main" id="{A1E6B007-B45E-4DB6-943E-F55E0585371B}"/>
                  </a:ext>
                </a:extLst>
              </p:cNvPr>
              <p:cNvSpPr>
                <a:spLocks noChangeShapeType="1"/>
              </p:cNvSpPr>
              <p:nvPr/>
            </p:nvSpPr>
            <p:spPr bwMode="auto">
              <a:xfrm flipH="1">
                <a:off x="3264" y="2976"/>
                <a:ext cx="288" cy="8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spTree>
    <p:extLst>
      <p:ext uri="{BB962C8B-B14F-4D97-AF65-F5344CB8AC3E}">
        <p14:creationId xmlns:p14="http://schemas.microsoft.com/office/powerpoint/2010/main" val="2248965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7ABD0DA-5026-46FE-B025-195626E4AF42}"/>
              </a:ext>
            </a:extLst>
          </p:cNvPr>
          <p:cNvPicPr>
            <a:picLocks noChangeAspect="1"/>
          </p:cNvPicPr>
          <p:nvPr/>
        </p:nvPicPr>
        <p:blipFill>
          <a:blip r:embed="rId2"/>
          <a:stretch>
            <a:fillRect/>
          </a:stretch>
        </p:blipFill>
        <p:spPr>
          <a:xfrm>
            <a:off x="1447800" y="609600"/>
            <a:ext cx="9163050" cy="5486400"/>
          </a:xfrm>
          <a:prstGeom prst="rect">
            <a:avLst/>
          </a:prstGeom>
        </p:spPr>
      </p:pic>
      <p:sp>
        <p:nvSpPr>
          <p:cNvPr id="4" name="ZoneTexte 3">
            <a:extLst>
              <a:ext uri="{FF2B5EF4-FFF2-40B4-BE49-F238E27FC236}">
                <a16:creationId xmlns:a16="http://schemas.microsoft.com/office/drawing/2014/main" id="{448C0859-0203-42EB-A8B9-C2B25CE9F137}"/>
              </a:ext>
            </a:extLst>
          </p:cNvPr>
          <p:cNvSpPr txBox="1"/>
          <p:nvPr/>
        </p:nvSpPr>
        <p:spPr>
          <a:xfrm>
            <a:off x="9124950" y="2305050"/>
            <a:ext cx="802271" cy="523220"/>
          </a:xfrm>
          <a:prstGeom prst="rect">
            <a:avLst/>
          </a:prstGeom>
          <a:noFill/>
        </p:spPr>
        <p:txBody>
          <a:bodyPr wrap="none" rtlCol="0">
            <a:spAutoFit/>
          </a:bodyPr>
          <a:lstStyle/>
          <a:p>
            <a:r>
              <a:rPr lang="fr-FR" sz="2800" b="1" dirty="0"/>
              <a:t>AGE</a:t>
            </a:r>
          </a:p>
        </p:txBody>
      </p:sp>
    </p:spTree>
    <p:extLst>
      <p:ext uri="{BB962C8B-B14F-4D97-AF65-F5344CB8AC3E}">
        <p14:creationId xmlns:p14="http://schemas.microsoft.com/office/powerpoint/2010/main" val="3684327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Modèle relationnel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438402"/>
            <a:ext cx="8441055" cy="3430690"/>
          </a:xfrm>
        </p:spPr>
        <p:txBody>
          <a:bodyPr vert="horz" lIns="0" tIns="45720" rIns="0" bIns="45720" rtlCol="0">
            <a:normAutofit/>
          </a:bodyPr>
          <a:lstStyle/>
          <a:p>
            <a:pPr rtl="0"/>
            <a:r>
              <a:rPr lang="fr-FR" dirty="0">
                <a:latin typeface="+mj-lt"/>
              </a:rPr>
              <a:t>Clé/identifiant d’une relation: </a:t>
            </a:r>
          </a:p>
          <a:p>
            <a:pPr lvl="1"/>
            <a:r>
              <a:rPr lang="fr-FR" dirty="0">
                <a:latin typeface="+mj-lt"/>
              </a:rPr>
              <a:t>attribut(s) </a:t>
            </a:r>
          </a:p>
          <a:p>
            <a:pPr lvl="1"/>
            <a:r>
              <a:rPr lang="fr-FR" dirty="0">
                <a:latin typeface="+mj-lt"/>
              </a:rPr>
              <a:t>Si la valeur de la clé est fixée, une seule occurrence possède cette valeur.</a:t>
            </a:r>
          </a:p>
          <a:p>
            <a:r>
              <a:rPr lang="fr-FR" dirty="0">
                <a:latin typeface="+mj-lt"/>
              </a:rPr>
              <a:t>Question : quelle est la clé d ’ANNUAIRE ?</a:t>
            </a:r>
          </a:p>
          <a:p>
            <a:pPr lvl="1"/>
            <a:r>
              <a:rPr lang="fr-FR" dirty="0">
                <a:latin typeface="+mj-lt"/>
              </a:rPr>
              <a:t>Nom</a:t>
            </a:r>
          </a:p>
          <a:p>
            <a:pPr lvl="1"/>
            <a:r>
              <a:rPr lang="fr-FR" dirty="0" err="1">
                <a:latin typeface="+mj-lt"/>
              </a:rPr>
              <a:t>Prenom</a:t>
            </a:r>
            <a:endParaRPr lang="fr-FR" dirty="0">
              <a:latin typeface="+mj-lt"/>
            </a:endParaRPr>
          </a:p>
          <a:p>
            <a:pPr lvl="1"/>
            <a:r>
              <a:rPr lang="fr-FR" dirty="0">
                <a:latin typeface="+mj-lt"/>
              </a:rPr>
              <a:t>Tel</a:t>
            </a:r>
          </a:p>
          <a:p>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graphicFrame>
        <p:nvGraphicFramePr>
          <p:cNvPr id="10" name="Object 5">
            <a:extLst>
              <a:ext uri="{FF2B5EF4-FFF2-40B4-BE49-F238E27FC236}">
                <a16:creationId xmlns:a16="http://schemas.microsoft.com/office/drawing/2014/main" id="{18EC87CD-1C8D-47A3-A001-0247AF261752}"/>
              </a:ext>
            </a:extLst>
          </p:cNvPr>
          <p:cNvGraphicFramePr>
            <a:graphicFrameLocks noChangeAspect="1"/>
          </p:cNvGraphicFramePr>
          <p:nvPr>
            <p:extLst>
              <p:ext uri="{D42A27DB-BD31-4B8C-83A1-F6EECF244321}">
                <p14:modId xmlns:p14="http://schemas.microsoft.com/office/powerpoint/2010/main" val="3133212201"/>
              </p:ext>
            </p:extLst>
          </p:nvPr>
        </p:nvGraphicFramePr>
        <p:xfrm>
          <a:off x="8284514" y="3835705"/>
          <a:ext cx="3200400" cy="2103438"/>
        </p:xfrm>
        <a:graphic>
          <a:graphicData uri="http://schemas.openxmlformats.org/presentationml/2006/ole">
            <mc:AlternateContent xmlns:mc="http://schemas.openxmlformats.org/markup-compatibility/2006">
              <mc:Choice xmlns:v="urn:schemas-microsoft-com:vml" Requires="v">
                <p:oleObj name="Document" r:id="rId4" imgW="7600961" imgH="4994782" progId="Word.Document.8">
                  <p:embed/>
                </p:oleObj>
              </mc:Choice>
              <mc:Fallback>
                <p:oleObj name="Document" r:id="rId4" imgW="7600961" imgH="4994782" progId="Word.Document.8">
                  <p:embed/>
                  <p:pic>
                    <p:nvPicPr>
                      <p:cNvPr id="23557" name="Object 5">
                        <a:extLst>
                          <a:ext uri="{FF2B5EF4-FFF2-40B4-BE49-F238E27FC236}">
                            <a16:creationId xmlns:a16="http://schemas.microsoft.com/office/drawing/2014/main" id="{69F852A6-4374-435A-A829-E0D72B189F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4514" y="3835705"/>
                        <a:ext cx="3200400" cy="2103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29424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Modèle relationnel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438402"/>
            <a:ext cx="8441055" cy="3430690"/>
          </a:xfrm>
        </p:spPr>
        <p:txBody>
          <a:bodyPr vert="horz" lIns="0" tIns="45720" rIns="0" bIns="45720" rtlCol="0">
            <a:normAutofit/>
          </a:bodyPr>
          <a:lstStyle/>
          <a:p>
            <a:pPr rtl="0"/>
            <a:r>
              <a:rPr lang="fr-FR" dirty="0">
                <a:latin typeface="+mj-lt"/>
              </a:rPr>
              <a:t>Clé/identifiant d’une relation: </a:t>
            </a:r>
          </a:p>
          <a:p>
            <a:pPr lvl="1"/>
            <a:r>
              <a:rPr lang="fr-FR" dirty="0">
                <a:latin typeface="+mj-lt"/>
              </a:rPr>
              <a:t>attribut(s) </a:t>
            </a:r>
          </a:p>
          <a:p>
            <a:pPr lvl="1"/>
            <a:r>
              <a:rPr lang="fr-FR" dirty="0">
                <a:latin typeface="+mj-lt"/>
              </a:rPr>
              <a:t>Si la valeur de la clé est fixée, une seule occurrence possède cette valeur.</a:t>
            </a:r>
          </a:p>
          <a:p>
            <a:r>
              <a:rPr lang="fr-FR" dirty="0">
                <a:latin typeface="+mj-lt"/>
              </a:rPr>
              <a:t>Question : quelle est la clé d ’ANNUAIRE ?</a:t>
            </a:r>
          </a:p>
          <a:p>
            <a:pPr lvl="1"/>
            <a:r>
              <a:rPr lang="fr-FR" dirty="0">
                <a:solidFill>
                  <a:schemeClr val="bg2">
                    <a:lumMod val="90000"/>
                  </a:schemeClr>
                </a:solidFill>
                <a:latin typeface="+mj-lt"/>
              </a:rPr>
              <a:t>Nom</a:t>
            </a:r>
          </a:p>
          <a:p>
            <a:pPr lvl="1"/>
            <a:r>
              <a:rPr lang="fr-FR" dirty="0" err="1">
                <a:solidFill>
                  <a:schemeClr val="bg2">
                    <a:lumMod val="90000"/>
                  </a:schemeClr>
                </a:solidFill>
                <a:latin typeface="+mj-lt"/>
              </a:rPr>
              <a:t>Prenom</a:t>
            </a:r>
            <a:endParaRPr lang="fr-FR" dirty="0">
              <a:solidFill>
                <a:schemeClr val="bg2">
                  <a:lumMod val="90000"/>
                </a:schemeClr>
              </a:solidFill>
              <a:latin typeface="+mj-lt"/>
            </a:endParaRPr>
          </a:p>
          <a:p>
            <a:pPr lvl="1"/>
            <a:r>
              <a:rPr lang="fr-FR" dirty="0">
                <a:latin typeface="+mj-lt"/>
              </a:rPr>
              <a:t>Tel</a:t>
            </a:r>
          </a:p>
          <a:p>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graphicFrame>
        <p:nvGraphicFramePr>
          <p:cNvPr id="10" name="Object 5">
            <a:extLst>
              <a:ext uri="{FF2B5EF4-FFF2-40B4-BE49-F238E27FC236}">
                <a16:creationId xmlns:a16="http://schemas.microsoft.com/office/drawing/2014/main" id="{18EC87CD-1C8D-47A3-A001-0247AF261752}"/>
              </a:ext>
            </a:extLst>
          </p:cNvPr>
          <p:cNvGraphicFramePr>
            <a:graphicFrameLocks noChangeAspect="1"/>
          </p:cNvGraphicFramePr>
          <p:nvPr/>
        </p:nvGraphicFramePr>
        <p:xfrm>
          <a:off x="8284514" y="3835705"/>
          <a:ext cx="3200400" cy="2103438"/>
        </p:xfrm>
        <a:graphic>
          <a:graphicData uri="http://schemas.openxmlformats.org/presentationml/2006/ole">
            <mc:AlternateContent xmlns:mc="http://schemas.openxmlformats.org/markup-compatibility/2006">
              <mc:Choice xmlns:v="urn:schemas-microsoft-com:vml" Requires="v">
                <p:oleObj name="Document" r:id="rId4" imgW="7600961" imgH="4994782" progId="Word.Document.8">
                  <p:embed/>
                </p:oleObj>
              </mc:Choice>
              <mc:Fallback>
                <p:oleObj name="Document" r:id="rId4" imgW="7600961" imgH="4994782" progId="Word.Document.8">
                  <p:embed/>
                  <p:pic>
                    <p:nvPicPr>
                      <p:cNvPr id="10" name="Object 5">
                        <a:extLst>
                          <a:ext uri="{FF2B5EF4-FFF2-40B4-BE49-F238E27FC236}">
                            <a16:creationId xmlns:a16="http://schemas.microsoft.com/office/drawing/2014/main" id="{18EC87CD-1C8D-47A3-A001-0247AF261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4514" y="3835705"/>
                        <a:ext cx="3200400" cy="2103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5">
            <a:extLst>
              <a:ext uri="{FF2B5EF4-FFF2-40B4-BE49-F238E27FC236}">
                <a16:creationId xmlns:a16="http://schemas.microsoft.com/office/drawing/2014/main" id="{DD5E517F-BB6B-4DC6-B4CF-12499A26488E}"/>
              </a:ext>
            </a:extLst>
          </p:cNvPr>
          <p:cNvSpPr txBox="1">
            <a:spLocks noChangeArrowheads="1"/>
          </p:cNvSpPr>
          <p:nvPr/>
        </p:nvSpPr>
        <p:spPr bwMode="auto">
          <a:xfrm>
            <a:off x="4165022" y="5669037"/>
            <a:ext cx="3861955" cy="400110"/>
          </a:xfrm>
          <a:prstGeom prst="rect">
            <a:avLst/>
          </a:prstGeom>
          <a:solidFill>
            <a:schemeClr val="accent2">
              <a:lumMod val="20000"/>
              <a:lumOff val="80000"/>
            </a:schemeClr>
          </a:solidFill>
          <a:ln w="9525">
            <a:solidFill>
              <a:schemeClr val="tx1"/>
            </a:solidFill>
            <a:miter lim="800000"/>
            <a:headEnd/>
            <a:tailEnd/>
          </a:ln>
          <a:effectLst/>
        </p:spPr>
        <p:txBody>
          <a:bodyPr wrap="none">
            <a:spAutoFit/>
          </a:bodyPr>
          <a:lstStyle/>
          <a:p>
            <a:pPr eaLnBrk="0" hangingPunct="0"/>
            <a:r>
              <a:rPr kumimoji="1" lang="fr-FR" altLang="fr-FR" sz="2000" dirty="0">
                <a:latin typeface="Tahoma" panose="020B0604030504040204" pitchFamily="34" charset="0"/>
                <a:sym typeface="Symbol" panose="05050102010706020507" pitchFamily="18" charset="2"/>
              </a:rPr>
              <a:t>1 n° téléphone  1 seul abonné</a:t>
            </a:r>
            <a:endParaRPr lang="fr-FR" altLang="fr-FR" sz="1600" dirty="0">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40071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Modèle relationnel</a:t>
            </a:r>
            <a:br>
              <a:rPr lang="fr-FR" sz="4000" dirty="0">
                <a:solidFill>
                  <a:schemeClr val="tx1">
                    <a:lumMod val="75000"/>
                    <a:lumOff val="25000"/>
                  </a:schemeClr>
                </a:solidFill>
              </a:rPr>
            </a:br>
            <a:r>
              <a:rPr lang="fr-FR" sz="2800" dirty="0">
                <a:solidFill>
                  <a:schemeClr val="tx1">
                    <a:lumMod val="75000"/>
                    <a:lumOff val="25000"/>
                  </a:schemeClr>
                </a:solidFill>
              </a:rPr>
              <a:t>Schéma de relation</a:t>
            </a:r>
            <a:endParaRPr lang="fr-FR" sz="4000" dirty="0">
              <a:solidFill>
                <a:schemeClr val="tx1">
                  <a:lumMod val="75000"/>
                  <a:lumOff val="25000"/>
                </a:schemeClr>
              </a:solidFill>
            </a:endParaRP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438402"/>
            <a:ext cx="8441055" cy="3430690"/>
          </a:xfrm>
        </p:spPr>
        <p:txBody>
          <a:bodyPr vert="horz" lIns="0" tIns="45720" rIns="0" bIns="45720" rtlCol="0">
            <a:normAutofit/>
          </a:bodyPr>
          <a:lstStyle/>
          <a:p>
            <a:pPr rtl="0"/>
            <a:r>
              <a:rPr lang="fr-FR" dirty="0">
                <a:latin typeface="+mj-lt"/>
              </a:rPr>
              <a:t>Schéma d ’une relation :</a:t>
            </a:r>
          </a:p>
          <a:p>
            <a:pPr marL="0" indent="0" rtl="0">
              <a:buNone/>
            </a:pPr>
            <a:r>
              <a:rPr lang="fr-FR" dirty="0">
                <a:latin typeface="+mj-lt"/>
              </a:rPr>
              <a:t>Nom relation ( clé, attribut1, attribut2, … )</a:t>
            </a:r>
            <a:br>
              <a:rPr lang="fr-FR" dirty="0">
                <a:latin typeface="+mj-lt"/>
              </a:rPr>
            </a:br>
            <a:br>
              <a:rPr lang="fr-FR" dirty="0">
                <a:latin typeface="+mj-lt"/>
              </a:rPr>
            </a:br>
            <a:endParaRPr lang="fr-FR" dirty="0">
              <a:latin typeface="+mj-lt"/>
            </a:endParaRPr>
          </a:p>
          <a:p>
            <a:pPr rtl="0"/>
            <a:r>
              <a:rPr lang="fr-FR" dirty="0">
                <a:latin typeface="+mj-lt"/>
              </a:rPr>
              <a:t>Schéma de l’ANNUAIRE :</a:t>
            </a:r>
          </a:p>
          <a:p>
            <a:pPr marL="0" indent="0" rtl="0">
              <a:buNone/>
            </a:pPr>
            <a:r>
              <a:rPr lang="fr-FR" dirty="0">
                <a:solidFill>
                  <a:schemeClr val="tx1"/>
                </a:solidFill>
                <a:latin typeface="+mj-lt"/>
              </a:rPr>
              <a:t>ANNUAIRE ( </a:t>
            </a:r>
            <a:r>
              <a:rPr lang="fr-FR" u="sng" dirty="0">
                <a:solidFill>
                  <a:schemeClr val="tx1"/>
                </a:solidFill>
                <a:latin typeface="+mj-lt"/>
              </a:rPr>
              <a:t>TEL</a:t>
            </a:r>
            <a:r>
              <a:rPr lang="fr-FR" dirty="0">
                <a:solidFill>
                  <a:schemeClr val="tx1"/>
                </a:solidFill>
                <a:latin typeface="+mj-lt"/>
              </a:rPr>
              <a:t>, PRENOM, NOM )</a:t>
            </a: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1747847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2D91F6E-4F16-43B2-8239-07E317DD7504}"/>
              </a:ext>
            </a:extLst>
          </p:cNvPr>
          <p:cNvSpPr>
            <a:spLocks noGrp="1"/>
          </p:cNvSpPr>
          <p:nvPr>
            <p:ph type="title"/>
          </p:nvPr>
        </p:nvSpPr>
        <p:spPr>
          <a:xfrm>
            <a:off x="1092200" y="1838325"/>
            <a:ext cx="3068833" cy="2140775"/>
          </a:xfrm>
        </p:spPr>
        <p:txBody>
          <a:bodyPr/>
          <a:lstStyle/>
          <a:p>
            <a:r>
              <a:rPr lang="en-US" dirty="0" err="1"/>
              <a:t>Langage</a:t>
            </a:r>
            <a:r>
              <a:rPr lang="en-US" dirty="0"/>
              <a:t> SQL</a:t>
            </a:r>
          </a:p>
        </p:txBody>
      </p:sp>
      <p:pic>
        <p:nvPicPr>
          <p:cNvPr id="4102" name="Picture 6" descr="Free Icon | Sql file format symbol">
            <a:extLst>
              <a:ext uri="{FF2B5EF4-FFF2-40B4-BE49-F238E27FC236}">
                <a16:creationId xmlns:a16="http://schemas.microsoft.com/office/drawing/2014/main" id="{D566BC65-3918-4A23-9853-91976ECD6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808" y="1378226"/>
            <a:ext cx="3034748" cy="3034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41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6558573" cy="1450757"/>
          </a:xfrm>
        </p:spPr>
        <p:txBody>
          <a:bodyPr vert="horz" lIns="91440" tIns="45720" rIns="91440" bIns="45720" rtlCol="0" anchor="b">
            <a:normAutofit/>
          </a:bodyPr>
          <a:lstStyle/>
          <a:p>
            <a:pPr rtl="0"/>
            <a:r>
              <a:rPr lang="fr-FR" sz="4800" dirty="0">
                <a:solidFill>
                  <a:schemeClr val="tx1">
                    <a:lumMod val="75000"/>
                    <a:lumOff val="25000"/>
                  </a:schemeClr>
                </a:solidFill>
              </a:rPr>
              <a:t>SQL - langage relationnel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
        <p:nvSpPr>
          <p:cNvPr id="10" name="Oval 9">
            <a:extLst>
              <a:ext uri="{FF2B5EF4-FFF2-40B4-BE49-F238E27FC236}">
                <a16:creationId xmlns:a16="http://schemas.microsoft.com/office/drawing/2014/main" id="{7AEDB284-E33D-4F70-A6B0-8342F9B584C6}"/>
              </a:ext>
            </a:extLst>
          </p:cNvPr>
          <p:cNvSpPr>
            <a:spLocks noChangeArrowheads="1"/>
          </p:cNvSpPr>
          <p:nvPr/>
        </p:nvSpPr>
        <p:spPr bwMode="auto">
          <a:xfrm>
            <a:off x="6348724" y="4537123"/>
            <a:ext cx="1905000" cy="762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 name="Rectangle 3">
            <a:extLst>
              <a:ext uri="{FF2B5EF4-FFF2-40B4-BE49-F238E27FC236}">
                <a16:creationId xmlns:a16="http://schemas.microsoft.com/office/drawing/2014/main" id="{9CECA1A7-5C0F-49DF-8671-26127F0C51D9}"/>
              </a:ext>
            </a:extLst>
          </p:cNvPr>
          <p:cNvSpPr txBox="1">
            <a:spLocks noChangeArrowheads="1"/>
          </p:cNvSpPr>
          <p:nvPr/>
        </p:nvSpPr>
        <p:spPr>
          <a:xfrm>
            <a:off x="3959537" y="3665269"/>
            <a:ext cx="2736850" cy="643254"/>
          </a:xfrm>
          <a:prstGeom prst="rect">
            <a:avLst/>
          </a:prstGeom>
        </p:spPr>
        <p:txBody>
          <a:bodyPr vert="horz" lIns="0" tIns="45720" rIns="0" bIns="45720" rtlCol="0" anchor="t">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None/>
            </a:pPr>
            <a:r>
              <a:rPr lang="fr-FR" altLang="fr-FR" sz="3600" dirty="0"/>
              <a:t>BDD</a:t>
            </a:r>
            <a:endParaRPr lang="fr-FR" altLang="fr-FR" sz="3200" dirty="0"/>
          </a:p>
        </p:txBody>
      </p:sp>
      <p:sp>
        <p:nvSpPr>
          <p:cNvPr id="12" name="Text Box 4">
            <a:extLst>
              <a:ext uri="{FF2B5EF4-FFF2-40B4-BE49-F238E27FC236}">
                <a16:creationId xmlns:a16="http://schemas.microsoft.com/office/drawing/2014/main" id="{69420A8D-AF4F-4EE8-8787-7229DB0394EC}"/>
              </a:ext>
            </a:extLst>
          </p:cNvPr>
          <p:cNvSpPr txBox="1">
            <a:spLocks noChangeArrowheads="1"/>
          </p:cNvSpPr>
          <p:nvPr/>
        </p:nvSpPr>
        <p:spPr bwMode="auto">
          <a:xfrm>
            <a:off x="6496362" y="2649586"/>
            <a:ext cx="43989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fr-FR" altLang="fr-FR" sz="3200" i="1">
                <a:latin typeface="Tahoma" panose="020B0604030504040204" pitchFamily="34" charset="0"/>
              </a:rPr>
              <a:t>Modèle</a:t>
            </a:r>
            <a:r>
              <a:rPr kumimoji="1" lang="fr-FR" altLang="fr-FR" sz="3200">
                <a:latin typeface="Tahoma" panose="020B0604030504040204" pitchFamily="34" charset="0"/>
              </a:rPr>
              <a:t>  pour Organiser</a:t>
            </a:r>
          </a:p>
        </p:txBody>
      </p:sp>
      <p:sp>
        <p:nvSpPr>
          <p:cNvPr id="13" name="Text Box 5">
            <a:extLst>
              <a:ext uri="{FF2B5EF4-FFF2-40B4-BE49-F238E27FC236}">
                <a16:creationId xmlns:a16="http://schemas.microsoft.com/office/drawing/2014/main" id="{5C6CBB6F-522D-4575-9631-78CAEB4BCBB5}"/>
              </a:ext>
            </a:extLst>
          </p:cNvPr>
          <p:cNvSpPr txBox="1">
            <a:spLocks noChangeArrowheads="1"/>
          </p:cNvSpPr>
          <p:nvPr/>
        </p:nvSpPr>
        <p:spPr bwMode="auto">
          <a:xfrm>
            <a:off x="6424924" y="4613323"/>
            <a:ext cx="46561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fr-FR" altLang="fr-FR" sz="3200" i="1">
                <a:latin typeface="Tahoma" panose="020B0604030504040204" pitchFamily="34" charset="0"/>
              </a:rPr>
              <a:t>Langage</a:t>
            </a:r>
            <a:r>
              <a:rPr kumimoji="1" lang="fr-FR" altLang="fr-FR" sz="3200">
                <a:latin typeface="Tahoma" panose="020B0604030504040204" pitchFamily="34" charset="0"/>
              </a:rPr>
              <a:t>  pour Manipuler</a:t>
            </a:r>
          </a:p>
        </p:txBody>
      </p:sp>
      <p:sp>
        <p:nvSpPr>
          <p:cNvPr id="14" name="Line 6">
            <a:extLst>
              <a:ext uri="{FF2B5EF4-FFF2-40B4-BE49-F238E27FC236}">
                <a16:creationId xmlns:a16="http://schemas.microsoft.com/office/drawing/2014/main" id="{E59BFE88-57F3-496A-A270-1F207D5ECBF1}"/>
              </a:ext>
            </a:extLst>
          </p:cNvPr>
          <p:cNvSpPr>
            <a:spLocks noChangeShapeType="1"/>
          </p:cNvSpPr>
          <p:nvPr/>
        </p:nvSpPr>
        <p:spPr bwMode="auto">
          <a:xfrm flipV="1">
            <a:off x="5053324" y="3013123"/>
            <a:ext cx="1295400" cy="990600"/>
          </a:xfrm>
          <a:prstGeom prst="line">
            <a:avLst/>
          </a:prstGeom>
          <a:noFill/>
          <a:ln w="158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6" name="Line 7">
            <a:extLst>
              <a:ext uri="{FF2B5EF4-FFF2-40B4-BE49-F238E27FC236}">
                <a16:creationId xmlns:a16="http://schemas.microsoft.com/office/drawing/2014/main" id="{83C5F425-060F-4784-B659-4D0E30E00CC0}"/>
              </a:ext>
            </a:extLst>
          </p:cNvPr>
          <p:cNvSpPr>
            <a:spLocks noChangeShapeType="1"/>
          </p:cNvSpPr>
          <p:nvPr/>
        </p:nvSpPr>
        <p:spPr bwMode="auto">
          <a:xfrm>
            <a:off x="5053324" y="4003723"/>
            <a:ext cx="1295400" cy="99060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Tree>
    <p:extLst>
      <p:ext uri="{BB962C8B-B14F-4D97-AF65-F5344CB8AC3E}">
        <p14:creationId xmlns:p14="http://schemas.microsoft.com/office/powerpoint/2010/main" val="4283587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108201"/>
            <a:ext cx="8441055" cy="3760891"/>
          </a:xfrm>
        </p:spPr>
        <p:txBody>
          <a:bodyPr vert="horz" lIns="0" tIns="45720" rIns="0" bIns="45720" rtlCol="0">
            <a:normAutofit/>
          </a:bodyPr>
          <a:lstStyle/>
          <a:p>
            <a:pPr rtl="0"/>
            <a:r>
              <a:rPr lang="fr-FR" dirty="0">
                <a:latin typeface="+mj-lt"/>
              </a:rPr>
              <a:t>SQL : </a:t>
            </a:r>
            <a:r>
              <a:rPr lang="fr-FR" dirty="0" err="1">
                <a:latin typeface="+mj-lt"/>
              </a:rPr>
              <a:t>Structured</a:t>
            </a:r>
            <a:r>
              <a:rPr lang="fr-FR" dirty="0">
                <a:latin typeface="+mj-lt"/>
              </a:rPr>
              <a:t> </a:t>
            </a:r>
            <a:r>
              <a:rPr lang="fr-FR" dirty="0" err="1">
                <a:latin typeface="+mj-lt"/>
              </a:rPr>
              <a:t>Query</a:t>
            </a:r>
            <a:r>
              <a:rPr lang="fr-FR" dirty="0">
                <a:latin typeface="+mj-lt"/>
              </a:rPr>
              <a:t> Langage</a:t>
            </a:r>
          </a:p>
          <a:p>
            <a:pPr rtl="0"/>
            <a:r>
              <a:rPr lang="fr-FR" dirty="0">
                <a:latin typeface="+mj-lt"/>
              </a:rPr>
              <a:t>Langage d’interrogation (Anglais)</a:t>
            </a:r>
          </a:p>
          <a:p>
            <a:pPr rtl="0"/>
            <a:r>
              <a:rPr lang="fr-FR" dirty="0">
                <a:latin typeface="+mj-lt"/>
              </a:rPr>
              <a:t>Inventé par IBM en 1973</a:t>
            </a: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
        <p:nvSpPr>
          <p:cNvPr id="11" name="Titre 5">
            <a:extLst>
              <a:ext uri="{FF2B5EF4-FFF2-40B4-BE49-F238E27FC236}">
                <a16:creationId xmlns:a16="http://schemas.microsoft.com/office/drawing/2014/main" id="{A8EEB9A2-D54D-4C1F-A349-568C31CD46FD}"/>
              </a:ext>
            </a:extLst>
          </p:cNvPr>
          <p:cNvSpPr>
            <a:spLocks noGrp="1"/>
          </p:cNvSpPr>
          <p:nvPr>
            <p:ph type="title"/>
          </p:nvPr>
        </p:nvSpPr>
        <p:spPr>
          <a:xfrm>
            <a:off x="5242902" y="286603"/>
            <a:ext cx="6558573" cy="1450757"/>
          </a:xfrm>
        </p:spPr>
        <p:txBody>
          <a:bodyPr vert="horz" lIns="91440" tIns="45720" rIns="91440" bIns="45720" rtlCol="0" anchor="b">
            <a:normAutofit/>
          </a:bodyPr>
          <a:lstStyle/>
          <a:p>
            <a:pPr rtl="0"/>
            <a:r>
              <a:rPr lang="fr-FR" sz="4800" dirty="0">
                <a:solidFill>
                  <a:schemeClr val="tx1">
                    <a:lumMod val="75000"/>
                    <a:lumOff val="25000"/>
                  </a:schemeClr>
                </a:solidFill>
              </a:rPr>
              <a:t>SQL - langage relationnel</a:t>
            </a:r>
          </a:p>
        </p:txBody>
      </p:sp>
      <p:graphicFrame>
        <p:nvGraphicFramePr>
          <p:cNvPr id="13" name="Object 6">
            <a:extLst>
              <a:ext uri="{FF2B5EF4-FFF2-40B4-BE49-F238E27FC236}">
                <a16:creationId xmlns:a16="http://schemas.microsoft.com/office/drawing/2014/main" id="{EC936549-7899-4BA6-A3DA-CCBD14EC5B86}"/>
              </a:ext>
            </a:extLst>
          </p:cNvPr>
          <p:cNvGraphicFramePr>
            <a:graphicFrameLocks noChangeAspect="1"/>
          </p:cNvGraphicFramePr>
          <p:nvPr>
            <p:extLst>
              <p:ext uri="{D42A27DB-BD31-4B8C-83A1-F6EECF244321}">
                <p14:modId xmlns:p14="http://schemas.microsoft.com/office/powerpoint/2010/main" val="3796893074"/>
              </p:ext>
            </p:extLst>
          </p:nvPr>
        </p:nvGraphicFramePr>
        <p:xfrm>
          <a:off x="3255314" y="3708565"/>
          <a:ext cx="1141413" cy="2454275"/>
        </p:xfrm>
        <a:graphic>
          <a:graphicData uri="http://schemas.openxmlformats.org/presentationml/2006/ole">
            <mc:AlternateContent xmlns:mc="http://schemas.openxmlformats.org/markup-compatibility/2006">
              <mc:Choice xmlns:v="urn:schemas-microsoft-com:vml" Requires="v">
                <p:oleObj name="Clip" r:id="rId4" imgW="1857600" imgH="3995640" progId="MS_ClipArt_Gallery.2">
                  <p:embed/>
                </p:oleObj>
              </mc:Choice>
              <mc:Fallback>
                <p:oleObj name="Clip" r:id="rId4" imgW="1857600" imgH="3995640" progId="MS_ClipArt_Gallery.2">
                  <p:embed/>
                  <p:pic>
                    <p:nvPicPr>
                      <p:cNvPr id="27654" name="Object 6">
                        <a:extLst>
                          <a:ext uri="{FF2B5EF4-FFF2-40B4-BE49-F238E27FC236}">
                            <a16:creationId xmlns:a16="http://schemas.microsoft.com/office/drawing/2014/main" id="{183FCAC5-37EB-4233-9DEA-F316D48EEF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5314" y="3708565"/>
                        <a:ext cx="1141413" cy="245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 name="Picture 9">
            <a:extLst>
              <a:ext uri="{FF2B5EF4-FFF2-40B4-BE49-F238E27FC236}">
                <a16:creationId xmlns:a16="http://schemas.microsoft.com/office/drawing/2014/main" id="{B31E3D19-B60B-49FC-BC8A-E8B4C37C5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3364" y="3267240"/>
            <a:ext cx="2165350" cy="315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Line 11">
            <a:extLst>
              <a:ext uri="{FF2B5EF4-FFF2-40B4-BE49-F238E27FC236}">
                <a16:creationId xmlns:a16="http://schemas.microsoft.com/office/drawing/2014/main" id="{5AE04C92-9E54-400A-A404-8C10F3C421CE}"/>
              </a:ext>
            </a:extLst>
          </p:cNvPr>
          <p:cNvSpPr>
            <a:spLocks noChangeShapeType="1"/>
          </p:cNvSpPr>
          <p:nvPr/>
        </p:nvSpPr>
        <p:spPr bwMode="auto">
          <a:xfrm flipV="1">
            <a:off x="4322114" y="3876840"/>
            <a:ext cx="4876800" cy="45720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 name="Text Box 12">
            <a:extLst>
              <a:ext uri="{FF2B5EF4-FFF2-40B4-BE49-F238E27FC236}">
                <a16:creationId xmlns:a16="http://schemas.microsoft.com/office/drawing/2014/main" id="{976B601C-0353-4E2F-B9DF-FD4EC1CE7375}"/>
              </a:ext>
            </a:extLst>
          </p:cNvPr>
          <p:cNvSpPr txBox="1">
            <a:spLocks noChangeArrowheads="1"/>
          </p:cNvSpPr>
          <p:nvPr/>
        </p:nvSpPr>
        <p:spPr bwMode="auto">
          <a:xfrm>
            <a:off x="6785914" y="4027653"/>
            <a:ext cx="23415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800"/>
              <a:t>Requête SQL</a:t>
            </a:r>
          </a:p>
        </p:txBody>
      </p:sp>
      <p:sp>
        <p:nvSpPr>
          <p:cNvPr id="20" name="Line 14">
            <a:extLst>
              <a:ext uri="{FF2B5EF4-FFF2-40B4-BE49-F238E27FC236}">
                <a16:creationId xmlns:a16="http://schemas.microsoft.com/office/drawing/2014/main" id="{C9E9F581-910B-40DB-AA39-254DA6EB67A2}"/>
              </a:ext>
            </a:extLst>
          </p:cNvPr>
          <p:cNvSpPr>
            <a:spLocks noChangeShapeType="1"/>
          </p:cNvSpPr>
          <p:nvPr/>
        </p:nvSpPr>
        <p:spPr bwMode="auto">
          <a:xfrm flipH="1" flipV="1">
            <a:off x="4322114" y="5400840"/>
            <a:ext cx="4800600" cy="30480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22" name="Text Box 15">
            <a:extLst>
              <a:ext uri="{FF2B5EF4-FFF2-40B4-BE49-F238E27FC236}">
                <a16:creationId xmlns:a16="http://schemas.microsoft.com/office/drawing/2014/main" id="{92D6535D-AA62-482B-99BD-17D44425C971}"/>
              </a:ext>
            </a:extLst>
          </p:cNvPr>
          <p:cNvSpPr txBox="1">
            <a:spLocks noChangeArrowheads="1"/>
          </p:cNvSpPr>
          <p:nvPr/>
        </p:nvSpPr>
        <p:spPr bwMode="auto">
          <a:xfrm>
            <a:off x="4322114" y="5553240"/>
            <a:ext cx="3076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800"/>
              <a:t>Réponse : relation</a:t>
            </a:r>
          </a:p>
        </p:txBody>
      </p:sp>
      <p:sp>
        <p:nvSpPr>
          <p:cNvPr id="23" name="Text Box 16">
            <a:extLst>
              <a:ext uri="{FF2B5EF4-FFF2-40B4-BE49-F238E27FC236}">
                <a16:creationId xmlns:a16="http://schemas.microsoft.com/office/drawing/2014/main" id="{7E02588C-8E46-47DB-BC1E-EC96FE7528B7}"/>
              </a:ext>
            </a:extLst>
          </p:cNvPr>
          <p:cNvSpPr txBox="1">
            <a:spLocks noChangeArrowheads="1"/>
          </p:cNvSpPr>
          <p:nvPr/>
        </p:nvSpPr>
        <p:spPr bwMode="auto">
          <a:xfrm>
            <a:off x="9727552" y="6315240"/>
            <a:ext cx="10715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800">
                <a:latin typeface="Tahoma" panose="020B0604030504040204" pitchFamily="34" charset="0"/>
              </a:rPr>
              <a:t>SGBD</a:t>
            </a:r>
            <a:endParaRPr lang="fr-FR" altLang="fr-FR" sz="2800">
              <a:latin typeface="Times New Roman" panose="02020603050405020304" pitchFamily="18" charset="0"/>
            </a:endParaRPr>
          </a:p>
        </p:txBody>
      </p:sp>
    </p:spTree>
    <p:extLst>
      <p:ext uri="{BB962C8B-B14F-4D97-AF65-F5344CB8AC3E}">
        <p14:creationId xmlns:p14="http://schemas.microsoft.com/office/powerpoint/2010/main" val="206675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rmAutofit/>
          </a:bodyPr>
          <a:lstStyle/>
          <a:p>
            <a:pPr rtl="0"/>
            <a:r>
              <a:rPr lang="fr-FR" sz="4800" dirty="0">
                <a:solidFill>
                  <a:schemeClr val="tx1">
                    <a:lumMod val="75000"/>
                    <a:lumOff val="25000"/>
                  </a:schemeClr>
                </a:solidFill>
              </a:rPr>
              <a:t>PLAN</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3219450" y="2368552"/>
            <a:ext cx="5019675" cy="2852418"/>
          </a:xfrm>
        </p:spPr>
        <p:txBody>
          <a:bodyPr vert="horz" lIns="0" tIns="45720" rIns="0" bIns="45720" rtlCol="0">
            <a:normAutofit/>
          </a:bodyPr>
          <a:lstStyle/>
          <a:p>
            <a:pPr marL="514350" indent="-514350" rtl="0">
              <a:buFont typeface="+mj-lt"/>
              <a:buAutoNum type="romanUcPeriod"/>
            </a:pPr>
            <a:r>
              <a:rPr lang="fr-FR" sz="2800" dirty="0">
                <a:latin typeface="+mj-lt"/>
              </a:rPr>
              <a:t>Définitions</a:t>
            </a:r>
          </a:p>
          <a:p>
            <a:pPr marL="514350" indent="-514350" rtl="0">
              <a:buFont typeface="+mj-lt"/>
              <a:buAutoNum type="romanUcPeriod"/>
            </a:pPr>
            <a:r>
              <a:rPr lang="fr-FR" sz="2800" dirty="0">
                <a:latin typeface="+mj-lt"/>
              </a:rPr>
              <a:t>Modèle relationnel</a:t>
            </a:r>
          </a:p>
          <a:p>
            <a:pPr marL="514350" indent="-514350" rtl="0">
              <a:buFont typeface="+mj-lt"/>
              <a:buAutoNum type="romanUcPeriod"/>
            </a:pPr>
            <a:r>
              <a:rPr lang="fr-FR" sz="2800" dirty="0">
                <a:latin typeface="+mj-lt"/>
              </a:rPr>
              <a:t>Langage SQL</a:t>
            </a:r>
          </a:p>
          <a:p>
            <a:pPr marL="514350" indent="-514350" rtl="0">
              <a:buFont typeface="+mj-lt"/>
              <a:buAutoNum type="romanUcPeriod"/>
            </a:pPr>
            <a:r>
              <a:rPr lang="fr-FR" sz="2800" dirty="0">
                <a:latin typeface="+mj-lt"/>
              </a:rPr>
              <a:t>Requêtage</a:t>
            </a: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2791728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108201"/>
            <a:ext cx="8441055" cy="3760891"/>
          </a:xfrm>
        </p:spPr>
        <p:txBody>
          <a:bodyPr vert="horz" lIns="0" tIns="45720" rIns="0" bIns="45720" rtlCol="0">
            <a:normAutofit/>
          </a:bodyPr>
          <a:lstStyle/>
          <a:p>
            <a:pPr rtl="0"/>
            <a:r>
              <a:rPr lang="fr-FR" dirty="0" err="1">
                <a:latin typeface="+mj-lt"/>
              </a:rPr>
              <a:t>Structured</a:t>
            </a:r>
            <a:r>
              <a:rPr lang="fr-FR" dirty="0">
                <a:latin typeface="+mj-lt"/>
              </a:rPr>
              <a:t> </a:t>
            </a:r>
            <a:r>
              <a:rPr lang="fr-FR" dirty="0" err="1">
                <a:latin typeface="+mj-lt"/>
              </a:rPr>
              <a:t>Query</a:t>
            </a:r>
            <a:r>
              <a:rPr lang="fr-FR" dirty="0">
                <a:latin typeface="+mj-lt"/>
              </a:rPr>
              <a:t> Langage (SQL)</a:t>
            </a:r>
          </a:p>
          <a:p>
            <a:pPr rtl="0"/>
            <a:r>
              <a:rPr lang="fr-FR" dirty="0">
                <a:latin typeface="+mj-lt"/>
              </a:rPr>
              <a:t>langage d’interrogation (Anglais)</a:t>
            </a:r>
          </a:p>
          <a:p>
            <a:pPr rtl="0"/>
            <a:r>
              <a:rPr lang="fr-FR" dirty="0">
                <a:latin typeface="+mj-lt"/>
              </a:rPr>
              <a:t>inventé par IBM (1973)</a:t>
            </a: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
        <p:nvSpPr>
          <p:cNvPr id="11" name="Titre 5">
            <a:extLst>
              <a:ext uri="{FF2B5EF4-FFF2-40B4-BE49-F238E27FC236}">
                <a16:creationId xmlns:a16="http://schemas.microsoft.com/office/drawing/2014/main" id="{A8EEB9A2-D54D-4C1F-A349-568C31CD46FD}"/>
              </a:ext>
            </a:extLst>
          </p:cNvPr>
          <p:cNvSpPr>
            <a:spLocks noGrp="1"/>
          </p:cNvSpPr>
          <p:nvPr>
            <p:ph type="title"/>
          </p:nvPr>
        </p:nvSpPr>
        <p:spPr>
          <a:xfrm>
            <a:off x="5242902" y="286603"/>
            <a:ext cx="6558573" cy="1450757"/>
          </a:xfrm>
        </p:spPr>
        <p:txBody>
          <a:bodyPr vert="horz" lIns="91440" tIns="45720" rIns="91440" bIns="45720" rtlCol="0" anchor="b">
            <a:normAutofit/>
          </a:bodyPr>
          <a:lstStyle/>
          <a:p>
            <a:pPr rtl="0"/>
            <a:r>
              <a:rPr lang="fr-FR" sz="4800" dirty="0">
                <a:solidFill>
                  <a:schemeClr val="tx1">
                    <a:lumMod val="75000"/>
                    <a:lumOff val="25000"/>
                  </a:schemeClr>
                </a:solidFill>
              </a:rPr>
              <a:t>SQL - langage relationnel</a:t>
            </a:r>
          </a:p>
        </p:txBody>
      </p:sp>
    </p:spTree>
    <p:extLst>
      <p:ext uri="{BB962C8B-B14F-4D97-AF65-F5344CB8AC3E}">
        <p14:creationId xmlns:p14="http://schemas.microsoft.com/office/powerpoint/2010/main" val="122286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108201"/>
            <a:ext cx="8441055" cy="3760891"/>
          </a:xfrm>
        </p:spPr>
        <p:txBody>
          <a:bodyPr vert="horz" lIns="0" tIns="45720" rIns="0" bIns="45720" rtlCol="0">
            <a:normAutofit/>
          </a:bodyPr>
          <a:lstStyle/>
          <a:p>
            <a:pPr rtl="0"/>
            <a:r>
              <a:rPr lang="fr-FR" dirty="0">
                <a:latin typeface="+mj-lt"/>
              </a:rPr>
              <a:t>Requête en Français :</a:t>
            </a: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
        <p:nvSpPr>
          <p:cNvPr id="11" name="Titre 5">
            <a:extLst>
              <a:ext uri="{FF2B5EF4-FFF2-40B4-BE49-F238E27FC236}">
                <a16:creationId xmlns:a16="http://schemas.microsoft.com/office/drawing/2014/main" id="{A8EEB9A2-D54D-4C1F-A349-568C31CD46FD}"/>
              </a:ext>
            </a:extLst>
          </p:cNvPr>
          <p:cNvSpPr>
            <a:spLocks noGrp="1"/>
          </p:cNvSpPr>
          <p:nvPr>
            <p:ph type="title"/>
          </p:nvPr>
        </p:nvSpPr>
        <p:spPr>
          <a:xfrm>
            <a:off x="5242902" y="286603"/>
            <a:ext cx="6558573" cy="1450757"/>
          </a:xfrm>
        </p:spPr>
        <p:txBody>
          <a:bodyPr vert="horz" lIns="91440" tIns="45720" rIns="91440" bIns="45720" rtlCol="0" anchor="b">
            <a:normAutofit/>
          </a:bodyPr>
          <a:lstStyle/>
          <a:p>
            <a:pPr rtl="0"/>
            <a:r>
              <a:rPr lang="fr-FR" sz="4800" dirty="0">
                <a:solidFill>
                  <a:schemeClr val="tx1">
                    <a:lumMod val="75000"/>
                    <a:lumOff val="25000"/>
                  </a:schemeClr>
                </a:solidFill>
              </a:rPr>
              <a:t>SQL - langage relationnel</a:t>
            </a:r>
          </a:p>
        </p:txBody>
      </p:sp>
      <p:pic>
        <p:nvPicPr>
          <p:cNvPr id="3" name="Image 2">
            <a:extLst>
              <a:ext uri="{FF2B5EF4-FFF2-40B4-BE49-F238E27FC236}">
                <a16:creationId xmlns:a16="http://schemas.microsoft.com/office/drawing/2014/main" id="{1C948630-B712-471A-A9C3-3F81DD2FCB8F}"/>
              </a:ext>
            </a:extLst>
          </p:cNvPr>
          <p:cNvPicPr>
            <a:picLocks noChangeAspect="1"/>
          </p:cNvPicPr>
          <p:nvPr/>
        </p:nvPicPr>
        <p:blipFill>
          <a:blip r:embed="rId4"/>
          <a:stretch>
            <a:fillRect/>
          </a:stretch>
        </p:blipFill>
        <p:spPr>
          <a:xfrm>
            <a:off x="2995612" y="2735097"/>
            <a:ext cx="8353425" cy="3686175"/>
          </a:xfrm>
          <a:prstGeom prst="rect">
            <a:avLst/>
          </a:prstGeom>
        </p:spPr>
      </p:pic>
    </p:spTree>
    <p:extLst>
      <p:ext uri="{BB962C8B-B14F-4D97-AF65-F5344CB8AC3E}">
        <p14:creationId xmlns:p14="http://schemas.microsoft.com/office/powerpoint/2010/main" val="2110671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108201"/>
            <a:ext cx="8441055" cy="3760891"/>
          </a:xfrm>
        </p:spPr>
        <p:txBody>
          <a:bodyPr vert="horz" lIns="0" tIns="45720" rIns="0" bIns="45720" rtlCol="0">
            <a:normAutofit/>
          </a:bodyPr>
          <a:lstStyle/>
          <a:p>
            <a:pPr rtl="0"/>
            <a:r>
              <a:rPr lang="fr-FR">
                <a:latin typeface="+mj-lt"/>
              </a:rPr>
              <a:t>Requête en SQL :</a:t>
            </a:r>
          </a:p>
          <a:p>
            <a:pPr marL="0" indent="0" rtl="0">
              <a:buNone/>
            </a:pPr>
            <a:r>
              <a:rPr lang="fr-FR" altLang="fr-FR">
                <a:latin typeface="+mj-lt"/>
              </a:rPr>
              <a:t>3 parties (SFW)</a:t>
            </a:r>
            <a:br>
              <a:rPr lang="fr-FR" altLang="fr-FR"/>
            </a:br>
            <a:endParaRPr lang="fr-FR" altLang="fr-FR"/>
          </a:p>
          <a:p>
            <a:pPr marL="0" indent="0">
              <a:buNone/>
            </a:pPr>
            <a:r>
              <a:rPr lang="fr-FR" altLang="fr-FR">
                <a:latin typeface="Courier New" panose="02070309020205020404" pitchFamily="49" charset="0"/>
              </a:rPr>
              <a:t>Select</a:t>
            </a:r>
            <a:r>
              <a:rPr lang="fr-FR" altLang="fr-FR"/>
              <a:t> </a:t>
            </a:r>
            <a:r>
              <a:rPr lang="fr-FR" altLang="fr-FR">
                <a:latin typeface="+mj-lt"/>
              </a:rPr>
              <a:t>&lt;liste attributs à afficher en résultat&gt;</a:t>
            </a:r>
          </a:p>
          <a:p>
            <a:pPr marL="0" indent="0">
              <a:buNone/>
            </a:pPr>
            <a:r>
              <a:rPr lang="fr-FR" altLang="fr-FR">
                <a:latin typeface="Courier New" panose="02070309020205020404" pitchFamily="49" charset="0"/>
              </a:rPr>
              <a:t>From</a:t>
            </a:r>
            <a:r>
              <a:rPr lang="fr-FR" altLang="fr-FR"/>
              <a:t>     </a:t>
            </a:r>
            <a:r>
              <a:rPr lang="fr-FR" altLang="fr-FR">
                <a:latin typeface="+mj-lt"/>
              </a:rPr>
              <a:t>&lt;listes tables&gt;</a:t>
            </a:r>
          </a:p>
          <a:p>
            <a:pPr marL="0" indent="0">
              <a:buNone/>
            </a:pPr>
            <a:r>
              <a:rPr lang="fr-FR" altLang="fr-FR">
                <a:latin typeface="Courier New" panose="02070309020205020404" pitchFamily="49" charset="0"/>
              </a:rPr>
              <a:t>Where</a:t>
            </a:r>
            <a:r>
              <a:rPr lang="fr-FR" altLang="fr-FR"/>
              <a:t>   </a:t>
            </a:r>
            <a:r>
              <a:rPr lang="fr-FR" altLang="fr-FR">
                <a:latin typeface="+mj-lt"/>
              </a:rPr>
              <a:t>&lt;condition de filtrage des occurrences&gt;;</a:t>
            </a:r>
            <a:endParaRPr lang="fr-FR" alt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
        <p:nvSpPr>
          <p:cNvPr id="11" name="Titre 5">
            <a:extLst>
              <a:ext uri="{FF2B5EF4-FFF2-40B4-BE49-F238E27FC236}">
                <a16:creationId xmlns:a16="http://schemas.microsoft.com/office/drawing/2014/main" id="{A8EEB9A2-D54D-4C1F-A349-568C31CD46FD}"/>
              </a:ext>
            </a:extLst>
          </p:cNvPr>
          <p:cNvSpPr>
            <a:spLocks noGrp="1"/>
          </p:cNvSpPr>
          <p:nvPr>
            <p:ph type="title"/>
          </p:nvPr>
        </p:nvSpPr>
        <p:spPr>
          <a:xfrm>
            <a:off x="5242902" y="286603"/>
            <a:ext cx="6558573" cy="1450757"/>
          </a:xfrm>
        </p:spPr>
        <p:txBody>
          <a:bodyPr vert="horz" lIns="91440" tIns="45720" rIns="91440" bIns="45720" rtlCol="0" anchor="b">
            <a:normAutofit/>
          </a:bodyPr>
          <a:lstStyle/>
          <a:p>
            <a:pPr rtl="0"/>
            <a:r>
              <a:rPr lang="fr-FR" sz="4800" dirty="0">
                <a:solidFill>
                  <a:schemeClr val="tx1">
                    <a:lumMod val="75000"/>
                    <a:lumOff val="25000"/>
                  </a:schemeClr>
                </a:solidFill>
              </a:rPr>
              <a:t>SQL - langage relationnel</a:t>
            </a:r>
          </a:p>
        </p:txBody>
      </p:sp>
    </p:spTree>
    <p:extLst>
      <p:ext uri="{BB962C8B-B14F-4D97-AF65-F5344CB8AC3E}">
        <p14:creationId xmlns:p14="http://schemas.microsoft.com/office/powerpoint/2010/main" val="894275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108201"/>
            <a:ext cx="9182100" cy="3760891"/>
          </a:xfrm>
        </p:spPr>
        <p:txBody>
          <a:bodyPr vert="horz" lIns="0" tIns="45720" rIns="0" bIns="45720" rtlCol="0">
            <a:normAutofit/>
          </a:bodyPr>
          <a:lstStyle/>
          <a:p>
            <a:r>
              <a:rPr lang="fr-FR" altLang="fr-FR" u="sng" dirty="0"/>
              <a:t>Requête en SQL exemple</a:t>
            </a:r>
            <a:endParaRPr lang="fr-FR" altLang="fr-FR" u="sng" dirty="0">
              <a:latin typeface="+mj-lt"/>
            </a:endParaRPr>
          </a:p>
          <a:p>
            <a:r>
              <a:rPr lang="fr-FR" altLang="fr-FR" dirty="0">
                <a:latin typeface="+mj-lt"/>
              </a:rPr>
              <a:t>En Français : </a:t>
            </a:r>
          </a:p>
          <a:p>
            <a:pPr marL="0" indent="0">
              <a:buNone/>
            </a:pPr>
            <a:r>
              <a:rPr lang="fr-FR" altLang="fr-FR" dirty="0">
                <a:latin typeface="+mj-lt"/>
              </a:rPr>
              <a:t>Nom du pilote prénommé Antoine ?</a:t>
            </a:r>
          </a:p>
          <a:p>
            <a:r>
              <a:rPr lang="fr-FR" altLang="fr-FR" dirty="0">
                <a:latin typeface="+mj-lt"/>
              </a:rPr>
              <a:t>Traduction SQL :</a:t>
            </a:r>
          </a:p>
          <a:p>
            <a:pPr marL="0" indent="0">
              <a:buNone/>
            </a:pPr>
            <a:br>
              <a:rPr lang="fr-FR" altLang="fr-FR" dirty="0"/>
            </a:br>
            <a:r>
              <a:rPr lang="fr-FR" altLang="fr-FR" dirty="0">
                <a:latin typeface="Courier New" panose="02070309020205020404" pitchFamily="49" charset="0"/>
              </a:rPr>
              <a:t>SELECT nom FROM pilote WHERE </a:t>
            </a:r>
            <a:r>
              <a:rPr lang="fr-FR" altLang="fr-FR" dirty="0" err="1">
                <a:latin typeface="Courier New" panose="02070309020205020404" pitchFamily="49" charset="0"/>
              </a:rPr>
              <a:t>prenom</a:t>
            </a:r>
            <a:r>
              <a:rPr lang="fr-FR" altLang="fr-FR" dirty="0">
                <a:latin typeface="Courier New" panose="02070309020205020404" pitchFamily="49" charset="0"/>
              </a:rPr>
              <a:t> = ‘Antoine’;</a:t>
            </a:r>
          </a:p>
          <a:p>
            <a:pPr marL="0" indent="0">
              <a:buNone/>
            </a:pPr>
            <a:r>
              <a:rPr lang="fr-FR" altLang="fr-FR" i="1" dirty="0"/>
              <a:t>SELECT </a:t>
            </a:r>
            <a:r>
              <a:rPr lang="fr-FR" altLang="fr-FR" i="1" dirty="0" err="1"/>
              <a:t>age</a:t>
            </a:r>
            <a:r>
              <a:rPr lang="fr-FR" altLang="fr-FR" i="1" dirty="0"/>
              <a:t> </a:t>
            </a:r>
            <a:r>
              <a:rPr lang="fr-FR" altLang="fr-FR" i="1" dirty="0" err="1"/>
              <a:t>from</a:t>
            </a:r>
            <a:r>
              <a:rPr lang="fr-FR" altLang="fr-FR" i="1" dirty="0"/>
              <a:t> collection SORT ASC LIMIT 1;</a:t>
            </a: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
        <p:nvSpPr>
          <p:cNvPr id="11" name="Titre 5">
            <a:extLst>
              <a:ext uri="{FF2B5EF4-FFF2-40B4-BE49-F238E27FC236}">
                <a16:creationId xmlns:a16="http://schemas.microsoft.com/office/drawing/2014/main" id="{A8EEB9A2-D54D-4C1F-A349-568C31CD46FD}"/>
              </a:ext>
            </a:extLst>
          </p:cNvPr>
          <p:cNvSpPr>
            <a:spLocks noGrp="1"/>
          </p:cNvSpPr>
          <p:nvPr>
            <p:ph type="title"/>
          </p:nvPr>
        </p:nvSpPr>
        <p:spPr>
          <a:xfrm>
            <a:off x="5242902" y="286603"/>
            <a:ext cx="6558573" cy="1450757"/>
          </a:xfrm>
        </p:spPr>
        <p:txBody>
          <a:bodyPr vert="horz" lIns="91440" tIns="45720" rIns="91440" bIns="45720" rtlCol="0" anchor="b">
            <a:normAutofit/>
          </a:bodyPr>
          <a:lstStyle/>
          <a:p>
            <a:pPr rtl="0"/>
            <a:r>
              <a:rPr lang="fr-FR" sz="4800" dirty="0">
                <a:solidFill>
                  <a:schemeClr val="tx1">
                    <a:lumMod val="75000"/>
                    <a:lumOff val="25000"/>
                  </a:schemeClr>
                </a:solidFill>
              </a:rPr>
              <a:t>SQL - langage relationnel</a:t>
            </a:r>
          </a:p>
        </p:txBody>
      </p:sp>
    </p:spTree>
    <p:extLst>
      <p:ext uri="{BB962C8B-B14F-4D97-AF65-F5344CB8AC3E}">
        <p14:creationId xmlns:p14="http://schemas.microsoft.com/office/powerpoint/2010/main" val="24720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rmAutofit/>
          </a:bodyPr>
          <a:lstStyle/>
          <a:p>
            <a:pPr rtl="0"/>
            <a:r>
              <a:rPr lang="fr-FR" sz="4800" dirty="0">
                <a:solidFill>
                  <a:schemeClr val="tx1">
                    <a:lumMod val="75000"/>
                    <a:lumOff val="25000"/>
                  </a:schemeClr>
                </a:solidFill>
              </a:rPr>
              <a:t>Questions</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108201"/>
            <a:ext cx="8441055" cy="3760891"/>
          </a:xfrm>
        </p:spPr>
        <p:txBody>
          <a:bodyPr vert="horz" lIns="0" tIns="45720" rIns="0" bIns="45720" rtlCol="0">
            <a:normAutofit/>
          </a:bodyPr>
          <a:lstStyle/>
          <a:p>
            <a:pPr rtl="0"/>
            <a:r>
              <a:rPr lang="fr-FR" dirty="0">
                <a:latin typeface="+mj-lt"/>
              </a:rPr>
              <a:t>Qu’est ce qu’un SGBD ? </a:t>
            </a:r>
            <a:endParaRPr lang="fr-FR" dirty="0">
              <a:solidFill>
                <a:schemeClr val="accent5"/>
              </a:solidFill>
              <a:latin typeface="+mj-lt"/>
            </a:endParaRPr>
          </a:p>
          <a:p>
            <a:pPr marL="0" indent="0" rtl="0">
              <a:buNone/>
            </a:pPr>
            <a:r>
              <a:rPr lang="fr-FR" dirty="0">
                <a:solidFill>
                  <a:schemeClr val="accent5"/>
                </a:solidFill>
                <a:latin typeface="+mj-lt"/>
              </a:rPr>
              <a:t>  </a:t>
            </a:r>
          </a:p>
          <a:p>
            <a:pPr rtl="0"/>
            <a:r>
              <a:rPr lang="fr-FR" dirty="0">
                <a:latin typeface="+mj-lt"/>
              </a:rPr>
              <a:t>De quoi se compose un relation/table ? </a:t>
            </a:r>
            <a:endParaRPr lang="fr-FR" dirty="0">
              <a:solidFill>
                <a:schemeClr val="accent5"/>
              </a:solidFill>
              <a:latin typeface="+mj-lt"/>
            </a:endParaRPr>
          </a:p>
          <a:p>
            <a:pPr marL="0" indent="0" rtl="0">
              <a:buNone/>
            </a:pPr>
            <a:endParaRPr lang="fr-FR" dirty="0">
              <a:solidFill>
                <a:schemeClr val="accent5"/>
              </a:solidFill>
              <a:latin typeface="+mj-lt"/>
            </a:endParaRPr>
          </a:p>
          <a:p>
            <a:pPr rtl="0"/>
            <a:r>
              <a:rPr lang="fr-FR" dirty="0">
                <a:latin typeface="+mj-lt"/>
              </a:rPr>
              <a:t>Qu’est ce que SQL ?</a:t>
            </a:r>
          </a:p>
          <a:p>
            <a:pPr rtl="0"/>
            <a:endParaRPr lang="fr-FR" dirty="0">
              <a:latin typeface="+mj-lt"/>
            </a:endParaRPr>
          </a:p>
          <a:p>
            <a:pPr rtl="0"/>
            <a:r>
              <a:rPr lang="fr-FR" dirty="0">
                <a:latin typeface="+mj-lt"/>
              </a:rPr>
              <a:t>Avec quoi se termine une requête SQL ?</a:t>
            </a: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3687939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rmAutofit/>
          </a:bodyPr>
          <a:lstStyle/>
          <a:p>
            <a:pPr rtl="0"/>
            <a:r>
              <a:rPr lang="fr-FR" sz="4800" dirty="0">
                <a:solidFill>
                  <a:schemeClr val="tx1">
                    <a:lumMod val="75000"/>
                    <a:lumOff val="25000"/>
                  </a:schemeClr>
                </a:solidFill>
              </a:rPr>
              <a:t>Questions</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108201"/>
            <a:ext cx="8441055" cy="3760891"/>
          </a:xfrm>
        </p:spPr>
        <p:txBody>
          <a:bodyPr vert="horz" lIns="0" tIns="45720" rIns="0" bIns="45720" rtlCol="0">
            <a:normAutofit/>
          </a:bodyPr>
          <a:lstStyle/>
          <a:p>
            <a:pPr rtl="0"/>
            <a:r>
              <a:rPr lang="fr-FR" dirty="0">
                <a:latin typeface="+mj-lt"/>
              </a:rPr>
              <a:t>Qu’est ce qu’un SGBD ? </a:t>
            </a:r>
            <a:r>
              <a:rPr lang="fr-FR" dirty="0">
                <a:solidFill>
                  <a:schemeClr val="accent5"/>
                </a:solidFill>
                <a:latin typeface="+mj-lt"/>
              </a:rPr>
              <a:t>logiciel servant à stocker, à manipuler</a:t>
            </a:r>
          </a:p>
          <a:p>
            <a:pPr marL="0" indent="0" rtl="0">
              <a:buNone/>
            </a:pPr>
            <a:r>
              <a:rPr lang="fr-FR" dirty="0">
                <a:solidFill>
                  <a:schemeClr val="accent5"/>
                </a:solidFill>
                <a:latin typeface="+mj-lt"/>
              </a:rPr>
              <a:t>ou gérer des données dans une </a:t>
            </a:r>
            <a:r>
              <a:rPr lang="fr-FR" dirty="0">
                <a:solidFill>
                  <a:schemeClr val="accent5"/>
                </a:solidFill>
                <a:latin typeface="+mj-lt"/>
                <a:hlinkClick r:id="rId3" tooltip="Base de données">
                  <a:extLst>
                    <a:ext uri="{A12FA001-AC4F-418D-AE19-62706E023703}">
                      <ahyp:hlinkClr xmlns:ahyp="http://schemas.microsoft.com/office/drawing/2018/hyperlinkcolor" val="tx"/>
                    </a:ext>
                  </a:extLst>
                </a:hlinkClick>
              </a:rPr>
              <a:t>base de données</a:t>
            </a:r>
            <a:r>
              <a:rPr lang="fr-FR" dirty="0">
                <a:solidFill>
                  <a:schemeClr val="accent5"/>
                </a:solidFill>
                <a:latin typeface="+mj-lt"/>
              </a:rPr>
              <a:t>.</a:t>
            </a:r>
          </a:p>
          <a:p>
            <a:pPr rtl="0"/>
            <a:r>
              <a:rPr lang="fr-FR" dirty="0">
                <a:latin typeface="+mj-lt"/>
              </a:rPr>
              <a:t>De quoi se compose un relation/table ? </a:t>
            </a:r>
            <a:endParaRPr lang="fr-FR" dirty="0">
              <a:solidFill>
                <a:schemeClr val="accent5"/>
              </a:solidFill>
              <a:latin typeface="+mj-lt"/>
            </a:endParaRPr>
          </a:p>
          <a:p>
            <a:pPr marL="0" indent="0" rtl="0">
              <a:buNone/>
            </a:pPr>
            <a:endParaRPr lang="fr-FR" dirty="0">
              <a:solidFill>
                <a:schemeClr val="accent5"/>
              </a:solidFill>
              <a:latin typeface="+mj-lt"/>
            </a:endParaRPr>
          </a:p>
          <a:p>
            <a:pPr rtl="0"/>
            <a:r>
              <a:rPr lang="fr-FR" dirty="0">
                <a:latin typeface="+mj-lt"/>
              </a:rPr>
              <a:t>Qu’est ce que SQL ?</a:t>
            </a:r>
          </a:p>
          <a:p>
            <a:pPr rtl="0"/>
            <a:endParaRPr lang="fr-FR" dirty="0">
              <a:latin typeface="+mj-lt"/>
            </a:endParaRPr>
          </a:p>
          <a:p>
            <a:pPr rtl="0"/>
            <a:r>
              <a:rPr lang="fr-FR" dirty="0">
                <a:latin typeface="+mj-lt"/>
              </a:rPr>
              <a:t>Avec quoi se termine une requête SQL ?</a:t>
            </a: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3473653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rmAutofit/>
          </a:bodyPr>
          <a:lstStyle/>
          <a:p>
            <a:pPr rtl="0"/>
            <a:r>
              <a:rPr lang="fr-FR" sz="4800" dirty="0">
                <a:solidFill>
                  <a:schemeClr val="tx1">
                    <a:lumMod val="75000"/>
                    <a:lumOff val="25000"/>
                  </a:schemeClr>
                </a:solidFill>
              </a:rPr>
              <a:t>Questions</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108201"/>
            <a:ext cx="8441055" cy="3760891"/>
          </a:xfrm>
        </p:spPr>
        <p:txBody>
          <a:bodyPr vert="horz" lIns="0" tIns="45720" rIns="0" bIns="45720" rtlCol="0">
            <a:normAutofit/>
          </a:bodyPr>
          <a:lstStyle/>
          <a:p>
            <a:pPr rtl="0"/>
            <a:r>
              <a:rPr lang="fr-FR" dirty="0">
                <a:latin typeface="+mj-lt"/>
              </a:rPr>
              <a:t>Qu’est ce qu’un SGBD ? </a:t>
            </a:r>
            <a:r>
              <a:rPr lang="fr-FR" dirty="0">
                <a:solidFill>
                  <a:schemeClr val="accent5"/>
                </a:solidFill>
                <a:latin typeface="+mj-lt"/>
              </a:rPr>
              <a:t>logiciel servant à stocker, à manipuler</a:t>
            </a:r>
          </a:p>
          <a:p>
            <a:pPr marL="0" indent="0" rtl="0">
              <a:buNone/>
            </a:pPr>
            <a:r>
              <a:rPr lang="fr-FR" dirty="0">
                <a:solidFill>
                  <a:schemeClr val="accent5"/>
                </a:solidFill>
                <a:latin typeface="+mj-lt"/>
              </a:rPr>
              <a:t>ou gérer des données dans une </a:t>
            </a:r>
            <a:r>
              <a:rPr lang="fr-FR" dirty="0">
                <a:solidFill>
                  <a:schemeClr val="accent5"/>
                </a:solidFill>
                <a:latin typeface="+mj-lt"/>
                <a:hlinkClick r:id="rId3" tooltip="Base de données">
                  <a:extLst>
                    <a:ext uri="{A12FA001-AC4F-418D-AE19-62706E023703}">
                      <ahyp:hlinkClr xmlns:ahyp="http://schemas.microsoft.com/office/drawing/2018/hyperlinkcolor" val="tx"/>
                    </a:ext>
                  </a:extLst>
                </a:hlinkClick>
              </a:rPr>
              <a:t>base de données</a:t>
            </a:r>
            <a:r>
              <a:rPr lang="fr-FR" dirty="0">
                <a:solidFill>
                  <a:schemeClr val="accent5"/>
                </a:solidFill>
                <a:latin typeface="+mj-lt"/>
              </a:rPr>
              <a:t>.</a:t>
            </a:r>
          </a:p>
          <a:p>
            <a:pPr rtl="0"/>
            <a:r>
              <a:rPr lang="fr-FR" dirty="0">
                <a:latin typeface="+mj-lt"/>
              </a:rPr>
              <a:t>De quoi se compose un relation/table ? </a:t>
            </a:r>
            <a:r>
              <a:rPr lang="fr-FR" dirty="0">
                <a:solidFill>
                  <a:schemeClr val="accent5"/>
                </a:solidFill>
                <a:latin typeface="+mj-lt"/>
              </a:rPr>
              <a:t>Nom de la table, attributs,</a:t>
            </a:r>
          </a:p>
          <a:p>
            <a:pPr marL="0" indent="0" rtl="0">
              <a:buNone/>
            </a:pPr>
            <a:r>
              <a:rPr lang="fr-FR" dirty="0">
                <a:solidFill>
                  <a:schemeClr val="accent5"/>
                </a:solidFill>
                <a:latin typeface="+mj-lt"/>
              </a:rPr>
              <a:t>Occurrences/lignes.</a:t>
            </a:r>
          </a:p>
          <a:p>
            <a:pPr rtl="0"/>
            <a:r>
              <a:rPr lang="fr-FR" dirty="0">
                <a:latin typeface="+mj-lt"/>
              </a:rPr>
              <a:t>Qu’est ce que SQL ?</a:t>
            </a:r>
          </a:p>
          <a:p>
            <a:pPr rtl="0"/>
            <a:endParaRPr lang="fr-FR" dirty="0">
              <a:latin typeface="+mj-lt"/>
            </a:endParaRPr>
          </a:p>
          <a:p>
            <a:pPr rtl="0"/>
            <a:r>
              <a:rPr lang="fr-FR" dirty="0">
                <a:latin typeface="+mj-lt"/>
              </a:rPr>
              <a:t>Avec quoi se termine une requête SQL ?</a:t>
            </a: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3416226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rmAutofit/>
          </a:bodyPr>
          <a:lstStyle/>
          <a:p>
            <a:pPr rtl="0"/>
            <a:r>
              <a:rPr lang="fr-FR" sz="4800" dirty="0">
                <a:solidFill>
                  <a:schemeClr val="tx1">
                    <a:lumMod val="75000"/>
                    <a:lumOff val="25000"/>
                  </a:schemeClr>
                </a:solidFill>
              </a:rPr>
              <a:t>Questions</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108201"/>
            <a:ext cx="8441055" cy="3760891"/>
          </a:xfrm>
        </p:spPr>
        <p:txBody>
          <a:bodyPr vert="horz" lIns="0" tIns="45720" rIns="0" bIns="45720" rtlCol="0">
            <a:normAutofit/>
          </a:bodyPr>
          <a:lstStyle/>
          <a:p>
            <a:pPr rtl="0"/>
            <a:r>
              <a:rPr lang="fr-FR" dirty="0">
                <a:latin typeface="+mj-lt"/>
              </a:rPr>
              <a:t>Qu’est ce qu’un SGBD ? </a:t>
            </a:r>
            <a:r>
              <a:rPr lang="fr-FR" dirty="0">
                <a:solidFill>
                  <a:schemeClr val="accent5"/>
                </a:solidFill>
                <a:latin typeface="+mj-lt"/>
              </a:rPr>
              <a:t>logiciel servant à stocker, à manipuler</a:t>
            </a:r>
          </a:p>
          <a:p>
            <a:pPr marL="0" indent="0" rtl="0">
              <a:buNone/>
            </a:pPr>
            <a:r>
              <a:rPr lang="fr-FR" dirty="0">
                <a:solidFill>
                  <a:schemeClr val="accent5"/>
                </a:solidFill>
                <a:latin typeface="+mj-lt"/>
              </a:rPr>
              <a:t>ou gérer des données dans une </a:t>
            </a:r>
            <a:r>
              <a:rPr lang="fr-FR" dirty="0">
                <a:solidFill>
                  <a:schemeClr val="accent5"/>
                </a:solidFill>
                <a:latin typeface="+mj-lt"/>
                <a:hlinkClick r:id="rId3" tooltip="Base de données">
                  <a:extLst>
                    <a:ext uri="{A12FA001-AC4F-418D-AE19-62706E023703}">
                      <ahyp:hlinkClr xmlns:ahyp="http://schemas.microsoft.com/office/drawing/2018/hyperlinkcolor" val="tx"/>
                    </a:ext>
                  </a:extLst>
                </a:hlinkClick>
              </a:rPr>
              <a:t>base de données</a:t>
            </a:r>
            <a:r>
              <a:rPr lang="fr-FR" dirty="0">
                <a:solidFill>
                  <a:schemeClr val="accent5"/>
                </a:solidFill>
                <a:latin typeface="+mj-lt"/>
              </a:rPr>
              <a:t>.</a:t>
            </a:r>
          </a:p>
          <a:p>
            <a:pPr rtl="0"/>
            <a:r>
              <a:rPr lang="fr-FR" dirty="0">
                <a:latin typeface="+mj-lt"/>
              </a:rPr>
              <a:t>De quoi se compose un relation/table ? </a:t>
            </a:r>
            <a:r>
              <a:rPr lang="fr-FR" dirty="0">
                <a:solidFill>
                  <a:schemeClr val="accent5"/>
                </a:solidFill>
                <a:latin typeface="+mj-lt"/>
              </a:rPr>
              <a:t>Nom de la table, attributs,</a:t>
            </a:r>
          </a:p>
          <a:p>
            <a:pPr marL="0" indent="0" rtl="0">
              <a:buNone/>
            </a:pPr>
            <a:r>
              <a:rPr lang="fr-FR" dirty="0">
                <a:solidFill>
                  <a:schemeClr val="accent5"/>
                </a:solidFill>
                <a:latin typeface="+mj-lt"/>
              </a:rPr>
              <a:t>Occurrences/lignes.</a:t>
            </a:r>
          </a:p>
          <a:p>
            <a:pPr rtl="0"/>
            <a:r>
              <a:rPr lang="fr-FR" dirty="0">
                <a:latin typeface="+mj-lt"/>
              </a:rPr>
              <a:t>Qu’est ce que SQL ? </a:t>
            </a:r>
            <a:r>
              <a:rPr lang="fr-FR" dirty="0">
                <a:solidFill>
                  <a:schemeClr val="accent5"/>
                </a:solidFill>
                <a:latin typeface="+mj-lt"/>
              </a:rPr>
              <a:t>Langage de manipulation des données.</a:t>
            </a:r>
          </a:p>
          <a:p>
            <a:pPr rtl="0"/>
            <a:endParaRPr lang="fr-FR" dirty="0">
              <a:latin typeface="+mj-lt"/>
            </a:endParaRPr>
          </a:p>
          <a:p>
            <a:pPr rtl="0"/>
            <a:r>
              <a:rPr lang="fr-FR" dirty="0">
                <a:latin typeface="+mj-lt"/>
              </a:rPr>
              <a:t>Avec quoi se termine une requête SQL ?</a:t>
            </a: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3216264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rmAutofit/>
          </a:bodyPr>
          <a:lstStyle/>
          <a:p>
            <a:pPr rtl="0"/>
            <a:r>
              <a:rPr lang="fr-FR" sz="4800" dirty="0">
                <a:solidFill>
                  <a:schemeClr val="tx1">
                    <a:lumMod val="75000"/>
                    <a:lumOff val="25000"/>
                  </a:schemeClr>
                </a:solidFill>
              </a:rPr>
              <a:t>Questions</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108201"/>
            <a:ext cx="8441055" cy="3760891"/>
          </a:xfrm>
        </p:spPr>
        <p:txBody>
          <a:bodyPr vert="horz" lIns="0" tIns="45720" rIns="0" bIns="45720" rtlCol="0">
            <a:normAutofit/>
          </a:bodyPr>
          <a:lstStyle/>
          <a:p>
            <a:pPr rtl="0"/>
            <a:r>
              <a:rPr lang="fr-FR" dirty="0">
                <a:latin typeface="+mj-lt"/>
              </a:rPr>
              <a:t>Qu’est ce qu’un SGBD ? </a:t>
            </a:r>
            <a:r>
              <a:rPr lang="fr-FR" dirty="0">
                <a:solidFill>
                  <a:schemeClr val="accent5"/>
                </a:solidFill>
                <a:latin typeface="+mj-lt"/>
              </a:rPr>
              <a:t>logiciel servant à stocker, à manipuler</a:t>
            </a:r>
          </a:p>
          <a:p>
            <a:pPr marL="0" indent="0" rtl="0">
              <a:buNone/>
            </a:pPr>
            <a:r>
              <a:rPr lang="fr-FR" dirty="0">
                <a:solidFill>
                  <a:schemeClr val="accent5"/>
                </a:solidFill>
                <a:latin typeface="+mj-lt"/>
              </a:rPr>
              <a:t>ou gérer des données dans une </a:t>
            </a:r>
            <a:r>
              <a:rPr lang="fr-FR" dirty="0">
                <a:solidFill>
                  <a:schemeClr val="accent5"/>
                </a:solidFill>
                <a:latin typeface="+mj-lt"/>
                <a:hlinkClick r:id="rId3" tooltip="Base de données">
                  <a:extLst>
                    <a:ext uri="{A12FA001-AC4F-418D-AE19-62706E023703}">
                      <ahyp:hlinkClr xmlns:ahyp="http://schemas.microsoft.com/office/drawing/2018/hyperlinkcolor" val="tx"/>
                    </a:ext>
                  </a:extLst>
                </a:hlinkClick>
              </a:rPr>
              <a:t>base de données</a:t>
            </a:r>
            <a:r>
              <a:rPr lang="fr-FR" dirty="0">
                <a:solidFill>
                  <a:schemeClr val="accent5"/>
                </a:solidFill>
                <a:latin typeface="+mj-lt"/>
              </a:rPr>
              <a:t>.</a:t>
            </a:r>
          </a:p>
          <a:p>
            <a:pPr rtl="0"/>
            <a:r>
              <a:rPr lang="fr-FR" dirty="0">
                <a:latin typeface="+mj-lt"/>
              </a:rPr>
              <a:t>De quoi se compose un relation/table ? </a:t>
            </a:r>
            <a:r>
              <a:rPr lang="fr-FR" dirty="0">
                <a:solidFill>
                  <a:schemeClr val="accent5"/>
                </a:solidFill>
                <a:latin typeface="+mj-lt"/>
              </a:rPr>
              <a:t>Nom de la table, attributs,</a:t>
            </a:r>
          </a:p>
          <a:p>
            <a:pPr marL="0" indent="0" rtl="0">
              <a:buNone/>
            </a:pPr>
            <a:r>
              <a:rPr lang="fr-FR" dirty="0">
                <a:solidFill>
                  <a:schemeClr val="accent5"/>
                </a:solidFill>
                <a:latin typeface="+mj-lt"/>
              </a:rPr>
              <a:t>Occurrences/lignes.</a:t>
            </a:r>
          </a:p>
          <a:p>
            <a:pPr rtl="0"/>
            <a:r>
              <a:rPr lang="fr-FR" dirty="0">
                <a:latin typeface="+mj-lt"/>
              </a:rPr>
              <a:t>Qu’est ce que SQL ? </a:t>
            </a:r>
            <a:r>
              <a:rPr lang="fr-FR" dirty="0">
                <a:solidFill>
                  <a:schemeClr val="accent5"/>
                </a:solidFill>
                <a:latin typeface="+mj-lt"/>
              </a:rPr>
              <a:t>Langage de manipulation des données.</a:t>
            </a:r>
          </a:p>
          <a:p>
            <a:pPr rtl="0"/>
            <a:endParaRPr lang="fr-FR" dirty="0">
              <a:latin typeface="+mj-lt"/>
            </a:endParaRPr>
          </a:p>
          <a:p>
            <a:pPr rtl="0"/>
            <a:r>
              <a:rPr lang="fr-FR" dirty="0">
                <a:latin typeface="+mj-lt"/>
              </a:rPr>
              <a:t>Avec quoi se termine une requête SQL ?</a:t>
            </a:r>
            <a:r>
              <a:rPr lang="fr-FR" dirty="0">
                <a:latin typeface="+mj-lt"/>
                <a:sym typeface="Wingdings" panose="05000000000000000000" pitchFamily="2" charset="2"/>
              </a:rPr>
              <a:t>   </a:t>
            </a:r>
            <a:r>
              <a:rPr lang="fr-FR" b="1" dirty="0">
                <a:solidFill>
                  <a:schemeClr val="accent5"/>
                </a:solidFill>
                <a:latin typeface="+mj-lt"/>
                <a:sym typeface="Wingdings" panose="05000000000000000000" pitchFamily="2" charset="2"/>
              </a:rPr>
              <a:t>;</a:t>
            </a:r>
            <a:endParaRPr lang="fr-FR" b="1" dirty="0">
              <a:solidFill>
                <a:schemeClr val="accent5"/>
              </a:solidFill>
              <a:latin typeface="+mj-lt"/>
            </a:endParaRP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862378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D1D4082-E371-48AE-A5F4-C63144EEA43A}"/>
              </a:ext>
            </a:extLst>
          </p:cNvPr>
          <p:cNvPicPr>
            <a:picLocks noChangeAspect="1"/>
          </p:cNvPicPr>
          <p:nvPr/>
        </p:nvPicPr>
        <p:blipFill>
          <a:blip r:embed="rId2"/>
          <a:stretch>
            <a:fillRect/>
          </a:stretch>
        </p:blipFill>
        <p:spPr>
          <a:xfrm>
            <a:off x="900112" y="990600"/>
            <a:ext cx="10391775" cy="4876800"/>
          </a:xfrm>
          <a:prstGeom prst="rect">
            <a:avLst/>
          </a:prstGeom>
        </p:spPr>
      </p:pic>
    </p:spTree>
    <p:extLst>
      <p:ext uri="{BB962C8B-B14F-4D97-AF65-F5344CB8AC3E}">
        <p14:creationId xmlns:p14="http://schemas.microsoft.com/office/powerpoint/2010/main" val="916640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Introduction aux Bases de Données et au langage SQL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108201"/>
            <a:ext cx="8441055" cy="3760891"/>
          </a:xfrm>
        </p:spPr>
        <p:txBody>
          <a:bodyPr vert="horz" lIns="0" tIns="45720" rIns="0" bIns="45720" rtlCol="0">
            <a:normAutofit/>
          </a:bodyPr>
          <a:lstStyle/>
          <a:p>
            <a:pPr rtl="0"/>
            <a:r>
              <a:rPr lang="fr-FR" dirty="0">
                <a:latin typeface="+mj-lt"/>
              </a:rPr>
              <a:t>But des Bases de Données (BDD) : </a:t>
            </a: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
        <p:nvSpPr>
          <p:cNvPr id="10" name="Rectangle 4">
            <a:extLst>
              <a:ext uri="{FF2B5EF4-FFF2-40B4-BE49-F238E27FC236}">
                <a16:creationId xmlns:a16="http://schemas.microsoft.com/office/drawing/2014/main" id="{521F7CB0-89DA-414B-BD9B-D33E1248C9CF}"/>
              </a:ext>
            </a:extLst>
          </p:cNvPr>
          <p:cNvSpPr txBox="1">
            <a:spLocks noChangeArrowheads="1"/>
          </p:cNvSpPr>
          <p:nvPr/>
        </p:nvSpPr>
        <p:spPr>
          <a:xfrm>
            <a:off x="3746500" y="4099133"/>
            <a:ext cx="2847975" cy="572823"/>
          </a:xfrm>
          <a:prstGeom prst="rect">
            <a:avLst/>
          </a:prstGeom>
        </p:spPr>
        <p:txBody>
          <a:bodyPr vert="horz" lIns="0" tIns="45720" rIns="0" bIns="45720" rtlCol="0" anchor="t">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90000"/>
              </a:lnSpc>
              <a:buFont typeface="Wingdings" panose="05000000000000000000" pitchFamily="2" charset="2"/>
              <a:buNone/>
            </a:pPr>
            <a:r>
              <a:rPr lang="fr-FR" altLang="fr-FR" sz="3000" dirty="0"/>
              <a:t>Informations</a:t>
            </a:r>
            <a:endParaRPr lang="fr-FR" altLang="fr-FR" sz="2800" dirty="0"/>
          </a:p>
          <a:p>
            <a:pPr>
              <a:lnSpc>
                <a:spcPct val="90000"/>
              </a:lnSpc>
              <a:buFont typeface="Wingdings" panose="05000000000000000000" pitchFamily="2" charset="2"/>
              <a:buNone/>
            </a:pPr>
            <a:endParaRPr lang="fr-FR" altLang="fr-FR" sz="2800" dirty="0"/>
          </a:p>
          <a:p>
            <a:pPr>
              <a:lnSpc>
                <a:spcPct val="90000"/>
              </a:lnSpc>
              <a:buFont typeface="Wingdings" panose="05000000000000000000" pitchFamily="2" charset="2"/>
              <a:buNone/>
            </a:pPr>
            <a:endParaRPr lang="fr-FR" altLang="fr-FR" sz="2800" dirty="0"/>
          </a:p>
        </p:txBody>
      </p:sp>
      <p:sp>
        <p:nvSpPr>
          <p:cNvPr id="11" name="Text Box 5">
            <a:extLst>
              <a:ext uri="{FF2B5EF4-FFF2-40B4-BE49-F238E27FC236}">
                <a16:creationId xmlns:a16="http://schemas.microsoft.com/office/drawing/2014/main" id="{31592153-FCF4-4364-9373-85A5824CF26A}"/>
              </a:ext>
            </a:extLst>
          </p:cNvPr>
          <p:cNvSpPr txBox="1">
            <a:spLocks noChangeArrowheads="1"/>
          </p:cNvSpPr>
          <p:nvPr/>
        </p:nvSpPr>
        <p:spPr bwMode="auto">
          <a:xfrm>
            <a:off x="7897813" y="5012608"/>
            <a:ext cx="167937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fr-FR" altLang="fr-FR" sz="2800" i="1" dirty="0">
                <a:latin typeface="Tahoma" panose="020B0604030504040204" pitchFamily="34" charset="0"/>
              </a:rPr>
              <a:t>Consulter</a:t>
            </a:r>
            <a:endParaRPr kumimoji="1" lang="fr-FR" altLang="fr-FR" sz="3200" dirty="0">
              <a:latin typeface="Tahoma" panose="020B0604030504040204" pitchFamily="34" charset="0"/>
            </a:endParaRPr>
          </a:p>
        </p:txBody>
      </p:sp>
      <p:sp>
        <p:nvSpPr>
          <p:cNvPr id="12" name="Line 6">
            <a:extLst>
              <a:ext uri="{FF2B5EF4-FFF2-40B4-BE49-F238E27FC236}">
                <a16:creationId xmlns:a16="http://schemas.microsoft.com/office/drawing/2014/main" id="{A6DF6A06-961E-4F78-9E6B-D671AD3E39A3}"/>
              </a:ext>
            </a:extLst>
          </p:cNvPr>
          <p:cNvSpPr>
            <a:spLocks noChangeShapeType="1"/>
          </p:cNvSpPr>
          <p:nvPr/>
        </p:nvSpPr>
        <p:spPr bwMode="auto">
          <a:xfrm flipV="1">
            <a:off x="6038850" y="3318745"/>
            <a:ext cx="1828800" cy="1066800"/>
          </a:xfrm>
          <a:prstGeom prst="line">
            <a:avLst/>
          </a:prstGeom>
          <a:noFill/>
          <a:ln w="158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3" name="Line 7">
            <a:extLst>
              <a:ext uri="{FF2B5EF4-FFF2-40B4-BE49-F238E27FC236}">
                <a16:creationId xmlns:a16="http://schemas.microsoft.com/office/drawing/2014/main" id="{C1529694-A13C-436E-ACC6-748D1C72F6EE}"/>
              </a:ext>
            </a:extLst>
          </p:cNvPr>
          <p:cNvSpPr>
            <a:spLocks noChangeShapeType="1"/>
          </p:cNvSpPr>
          <p:nvPr/>
        </p:nvSpPr>
        <p:spPr bwMode="auto">
          <a:xfrm>
            <a:off x="6038850" y="4385545"/>
            <a:ext cx="1752600" cy="99060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4" name="Text Box 8">
            <a:extLst>
              <a:ext uri="{FF2B5EF4-FFF2-40B4-BE49-F238E27FC236}">
                <a16:creationId xmlns:a16="http://schemas.microsoft.com/office/drawing/2014/main" id="{49B99DB5-0134-4FDD-9850-E5C84647F461}"/>
              </a:ext>
            </a:extLst>
          </p:cNvPr>
          <p:cNvSpPr txBox="1">
            <a:spLocks noChangeArrowheads="1"/>
          </p:cNvSpPr>
          <p:nvPr/>
        </p:nvSpPr>
        <p:spPr bwMode="auto">
          <a:xfrm>
            <a:off x="7943850" y="3031408"/>
            <a:ext cx="13613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fr-FR" altLang="fr-FR" sz="2800" i="1" dirty="0">
                <a:latin typeface="Tahoma" panose="020B0604030504040204" pitchFamily="34" charset="0"/>
              </a:rPr>
              <a:t>Stocker</a:t>
            </a:r>
            <a:endParaRPr kumimoji="1" lang="fr-FR" altLang="fr-FR" sz="3200" dirty="0">
              <a:latin typeface="Tahoma" panose="020B0604030504040204" pitchFamily="34" charset="0"/>
            </a:endParaRPr>
          </a:p>
        </p:txBody>
      </p:sp>
    </p:spTree>
    <p:extLst>
      <p:ext uri="{BB962C8B-B14F-4D97-AF65-F5344CB8AC3E}">
        <p14:creationId xmlns:p14="http://schemas.microsoft.com/office/powerpoint/2010/main" val="1807676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19006DA-7601-4118-894F-EC50399CE8AE}"/>
              </a:ext>
            </a:extLst>
          </p:cNvPr>
          <p:cNvSpPr>
            <a:spLocks noGrp="1"/>
          </p:cNvSpPr>
          <p:nvPr>
            <p:ph type="title"/>
          </p:nvPr>
        </p:nvSpPr>
        <p:spPr>
          <a:xfrm>
            <a:off x="1097280" y="286603"/>
            <a:ext cx="10058400" cy="1450757"/>
          </a:xfrm>
        </p:spPr>
        <p:txBody>
          <a:bodyPr>
            <a:normAutofit/>
          </a:bodyPr>
          <a:lstStyle/>
          <a:p>
            <a:r>
              <a:rPr lang="en-US" sz="4000" dirty="0" err="1"/>
              <a:t>Comparaison</a:t>
            </a:r>
            <a:r>
              <a:rPr lang="en-US" sz="4000" dirty="0"/>
              <a:t> de Vitesse de select entre SGBD</a:t>
            </a:r>
          </a:p>
        </p:txBody>
      </p:sp>
      <p:pic>
        <p:nvPicPr>
          <p:cNvPr id="5" name="Picture 2" descr="Database Comparison - SQL vs. NoSQL (MySQL vs PostgreSQL vs Redis vs  MongoDB) | by Maciej Majerczyk | Blog - Profil Software, Python Software  House With Heart and Soul, Poland | Medium">
            <a:extLst>
              <a:ext uri="{FF2B5EF4-FFF2-40B4-BE49-F238E27FC236}">
                <a16:creationId xmlns:a16="http://schemas.microsoft.com/office/drawing/2014/main" id="{A5864758-7524-466D-8ED1-C919BF0A90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1144" y="2108201"/>
            <a:ext cx="6869208" cy="3760891"/>
          </a:xfrm>
          <a:prstGeom prst="rect">
            <a:avLst/>
          </a:prstGeom>
          <a:solidFill>
            <a:srgbClr val="FFFFFF"/>
          </a:solidFill>
        </p:spPr>
      </p:pic>
    </p:spTree>
    <p:extLst>
      <p:ext uri="{BB962C8B-B14F-4D97-AF65-F5344CB8AC3E}">
        <p14:creationId xmlns:p14="http://schemas.microsoft.com/office/powerpoint/2010/main" val="3884831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C8C9BA9-EA47-445E-898E-50CEED881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09625"/>
            <a:ext cx="97536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21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01BF5A5-B339-4124-8259-B627E7D601B8}"/>
              </a:ext>
            </a:extLst>
          </p:cNvPr>
          <p:cNvPicPr>
            <a:picLocks noChangeAspect="1"/>
          </p:cNvPicPr>
          <p:nvPr/>
        </p:nvPicPr>
        <p:blipFill>
          <a:blip r:embed="rId3"/>
          <a:stretch>
            <a:fillRect/>
          </a:stretch>
        </p:blipFill>
        <p:spPr>
          <a:xfrm>
            <a:off x="1564915" y="2318595"/>
            <a:ext cx="9123129" cy="4539405"/>
          </a:xfrm>
          <a:prstGeom prst="rect">
            <a:avLst/>
          </a:prstGeom>
        </p:spPr>
      </p:pic>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E22A3650-CE74-4B2A-A714-A99CA1898897}"/>
              </a:ext>
            </a:extLst>
          </p:cNvPr>
          <p:cNvSpPr>
            <a:spLocks noGrp="1"/>
          </p:cNvSpPr>
          <p:nvPr>
            <p:ph type="body" idx="1"/>
          </p:nvPr>
        </p:nvSpPr>
        <p:spPr>
          <a:xfrm>
            <a:off x="1097280" y="1580298"/>
            <a:ext cx="9951720" cy="736282"/>
          </a:xfrm>
        </p:spPr>
        <p:txBody>
          <a:bodyPr rtlCol="0"/>
          <a:lstStyle/>
          <a:p>
            <a:pPr rtl="0"/>
            <a:r>
              <a:rPr lang="fr-FR" dirty="0"/>
              <a:t>Lien : </a:t>
            </a:r>
            <a:r>
              <a:rPr lang="fr-FR" cap="none" dirty="0">
                <a:hlinkClick r:id="rId4"/>
              </a:rPr>
              <a:t>https://www.postgresql.org/download/</a:t>
            </a:r>
            <a:endParaRPr lang="fr-FR" cap="none" dirty="0"/>
          </a:p>
        </p:txBody>
      </p:sp>
      <p:pic>
        <p:nvPicPr>
          <p:cNvPr id="20" name="Picture 2">
            <a:extLst>
              <a:ext uri="{FF2B5EF4-FFF2-40B4-BE49-F238E27FC236}">
                <a16:creationId xmlns:a16="http://schemas.microsoft.com/office/drawing/2014/main" id="{090A3EC1-50FA-4F5B-BF2F-3AA8298613EA}"/>
              </a:ext>
            </a:extLst>
          </p:cNvPr>
          <p:cNvPicPr>
            <a:picLocks noChangeAspect="1" noChangeArrowheads="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rot="7546229">
            <a:off x="7000875" y="4171834"/>
            <a:ext cx="971550"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39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33AE3A1-B105-4F34-A9E5-BB967E540306}"/>
              </a:ext>
            </a:extLst>
          </p:cNvPr>
          <p:cNvPicPr>
            <a:picLocks noChangeAspect="1"/>
          </p:cNvPicPr>
          <p:nvPr/>
        </p:nvPicPr>
        <p:blipFill>
          <a:blip r:embed="rId3"/>
          <a:stretch>
            <a:fillRect/>
          </a:stretch>
        </p:blipFill>
        <p:spPr>
          <a:xfrm>
            <a:off x="744855" y="2475305"/>
            <a:ext cx="3760470" cy="1514456"/>
          </a:xfrm>
          <a:prstGeom prst="rect">
            <a:avLst/>
          </a:prstGeom>
        </p:spPr>
      </p:pic>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pic>
        <p:nvPicPr>
          <p:cNvPr id="2050" name="Picture 2">
            <a:extLst>
              <a:ext uri="{FF2B5EF4-FFF2-40B4-BE49-F238E27FC236}">
                <a16:creationId xmlns:a16="http://schemas.microsoft.com/office/drawing/2014/main" id="{45C4E595-60F5-44CD-BF4C-049CE63E1635}"/>
              </a:ext>
            </a:extLst>
          </p:cNvPr>
          <p:cNvPicPr>
            <a:picLocks noChangeAspect="1" noChangeArrowheads="1"/>
          </p:cNvPicPr>
          <p:nvPr/>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rot="2160773">
            <a:off x="164206" y="3011662"/>
            <a:ext cx="971550" cy="9715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8CCA0589-34C4-4E57-82BD-35A94C3BBD2E}"/>
              </a:ext>
            </a:extLst>
          </p:cNvPr>
          <p:cNvPicPr>
            <a:picLocks noChangeAspect="1"/>
          </p:cNvPicPr>
          <p:nvPr/>
        </p:nvPicPr>
        <p:blipFill>
          <a:blip r:embed="rId6"/>
          <a:stretch>
            <a:fillRect/>
          </a:stretch>
        </p:blipFill>
        <p:spPr>
          <a:xfrm>
            <a:off x="5093970" y="2013652"/>
            <a:ext cx="6819112" cy="1976109"/>
          </a:xfrm>
          <a:prstGeom prst="rect">
            <a:avLst/>
          </a:prstGeom>
        </p:spPr>
      </p:pic>
      <p:sp>
        <p:nvSpPr>
          <p:cNvPr id="9" name="ZoneTexte 8">
            <a:extLst>
              <a:ext uri="{FF2B5EF4-FFF2-40B4-BE49-F238E27FC236}">
                <a16:creationId xmlns:a16="http://schemas.microsoft.com/office/drawing/2014/main" id="{A2F7A945-A400-4B10-9E73-5A503C80BDD5}"/>
              </a:ext>
            </a:extLst>
          </p:cNvPr>
          <p:cNvSpPr txBox="1"/>
          <p:nvPr/>
        </p:nvSpPr>
        <p:spPr>
          <a:xfrm>
            <a:off x="278918" y="2664992"/>
            <a:ext cx="276038" cy="307777"/>
          </a:xfrm>
          <a:prstGeom prst="rect">
            <a:avLst/>
          </a:prstGeom>
          <a:noFill/>
        </p:spPr>
        <p:txBody>
          <a:bodyPr wrap="none" rtlCol="0">
            <a:spAutoFit/>
          </a:bodyPr>
          <a:lstStyle/>
          <a:p>
            <a:r>
              <a:rPr lang="fr-FR" sz="1400" b="1" dirty="0">
                <a:solidFill>
                  <a:schemeClr val="accent2"/>
                </a:solidFill>
              </a:rPr>
              <a:t>1</a:t>
            </a:r>
          </a:p>
        </p:txBody>
      </p:sp>
      <p:sp>
        <p:nvSpPr>
          <p:cNvPr id="11" name="ZoneTexte 10">
            <a:extLst>
              <a:ext uri="{FF2B5EF4-FFF2-40B4-BE49-F238E27FC236}">
                <a16:creationId xmlns:a16="http://schemas.microsoft.com/office/drawing/2014/main" id="{B3E6CA39-A301-40D4-9BE1-AE914486ED02}"/>
              </a:ext>
            </a:extLst>
          </p:cNvPr>
          <p:cNvSpPr txBox="1"/>
          <p:nvPr/>
        </p:nvSpPr>
        <p:spPr>
          <a:xfrm>
            <a:off x="9411905" y="3393269"/>
            <a:ext cx="276038" cy="307777"/>
          </a:xfrm>
          <a:prstGeom prst="rect">
            <a:avLst/>
          </a:prstGeom>
          <a:noFill/>
        </p:spPr>
        <p:txBody>
          <a:bodyPr wrap="none" rtlCol="0">
            <a:spAutoFit/>
          </a:bodyPr>
          <a:lstStyle/>
          <a:p>
            <a:r>
              <a:rPr lang="fr-FR" sz="1400" b="1" dirty="0">
                <a:solidFill>
                  <a:schemeClr val="accent2"/>
                </a:solidFill>
              </a:rPr>
              <a:t>2</a:t>
            </a:r>
          </a:p>
        </p:txBody>
      </p:sp>
    </p:spTree>
    <p:extLst>
      <p:ext uri="{BB962C8B-B14F-4D97-AF65-F5344CB8AC3E}">
        <p14:creationId xmlns:p14="http://schemas.microsoft.com/office/powerpoint/2010/main" val="285049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BAFAD0E9-6D87-4842-A86E-69B7A57A80B9}"/>
              </a:ext>
            </a:extLst>
          </p:cNvPr>
          <p:cNvPicPr>
            <a:picLocks noChangeAspect="1"/>
          </p:cNvPicPr>
          <p:nvPr/>
        </p:nvPicPr>
        <p:blipFill rotWithShape="1">
          <a:blip r:embed="rId3">
            <a:extLst>
              <a:ext uri="{28A0092B-C50C-407E-A947-70E740481C1C}">
                <a14:useLocalDpi xmlns:a14="http://schemas.microsoft.com/office/drawing/2010/main" val="0"/>
              </a:ext>
            </a:extLst>
          </a:blip>
          <a:srcRect l="30859" t="28889" r="30860" b="17639"/>
          <a:stretch/>
        </p:blipFill>
        <p:spPr>
          <a:xfrm>
            <a:off x="4376737" y="2579336"/>
            <a:ext cx="3438525" cy="2701697"/>
          </a:xfrm>
          <a:prstGeom prst="rect">
            <a:avLst/>
          </a:prstGeom>
        </p:spPr>
      </p:pic>
      <p:pic>
        <p:nvPicPr>
          <p:cNvPr id="4" name="Image 3" descr="Une image contenant texte, capture d’écran, équipement électronique, afficher&#10;&#10;Description générée automatiquement">
            <a:extLst>
              <a:ext uri="{FF2B5EF4-FFF2-40B4-BE49-F238E27FC236}">
                <a16:creationId xmlns:a16="http://schemas.microsoft.com/office/drawing/2014/main" id="{B8541B9F-E8BD-4574-B9F6-98A538F3D40D}"/>
              </a:ext>
            </a:extLst>
          </p:cNvPr>
          <p:cNvPicPr>
            <a:picLocks noChangeAspect="1"/>
          </p:cNvPicPr>
          <p:nvPr/>
        </p:nvPicPr>
        <p:blipFill rotWithShape="1">
          <a:blip r:embed="rId4">
            <a:extLst>
              <a:ext uri="{28A0092B-C50C-407E-A947-70E740481C1C}">
                <a14:useLocalDpi xmlns:a14="http://schemas.microsoft.com/office/drawing/2010/main" val="0"/>
              </a:ext>
            </a:extLst>
          </a:blip>
          <a:srcRect l="30936" t="29027" r="30939" b="18056"/>
          <a:stretch/>
        </p:blipFill>
        <p:spPr>
          <a:xfrm>
            <a:off x="240258" y="2562225"/>
            <a:ext cx="3438525" cy="2684586"/>
          </a:xfrm>
          <a:prstGeom prst="rect">
            <a:avLst/>
          </a:prstGeom>
        </p:spPr>
      </p:pic>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a:xfrm>
            <a:off x="1097280" y="262540"/>
            <a:ext cx="10058400" cy="1450757"/>
          </a:xfrm>
        </p:spPr>
        <p:txBody>
          <a:bodyPr rtlCol="0"/>
          <a:lstStyle/>
          <a:p>
            <a:pPr rtl="0"/>
            <a:r>
              <a:rPr lang="fr-FR" dirty="0"/>
              <a:t>PostgreSQL</a:t>
            </a:r>
          </a:p>
        </p:txBody>
      </p:sp>
      <p:sp>
        <p:nvSpPr>
          <p:cNvPr id="13" name="ZoneTexte 12">
            <a:extLst>
              <a:ext uri="{FF2B5EF4-FFF2-40B4-BE49-F238E27FC236}">
                <a16:creationId xmlns:a16="http://schemas.microsoft.com/office/drawing/2014/main" id="{6CD9230C-C03F-47CE-8050-9D8E27AA16EE}"/>
              </a:ext>
            </a:extLst>
          </p:cNvPr>
          <p:cNvSpPr txBox="1"/>
          <p:nvPr/>
        </p:nvSpPr>
        <p:spPr>
          <a:xfrm>
            <a:off x="4205249" y="5806441"/>
            <a:ext cx="3842462" cy="307777"/>
          </a:xfrm>
          <a:prstGeom prst="rect">
            <a:avLst/>
          </a:prstGeom>
          <a:noFill/>
        </p:spPr>
        <p:txBody>
          <a:bodyPr wrap="none" rtlCol="0">
            <a:spAutoFit/>
          </a:bodyPr>
          <a:lstStyle/>
          <a:p>
            <a:r>
              <a:rPr lang="fr-FR" sz="1400" b="1" dirty="0">
                <a:solidFill>
                  <a:schemeClr val="accent2"/>
                </a:solidFill>
              </a:rPr>
              <a:t>Faire l’installation avec les paramètres par défaut</a:t>
            </a:r>
          </a:p>
        </p:txBody>
      </p:sp>
      <p:pic>
        <p:nvPicPr>
          <p:cNvPr id="14" name="Image 13" descr="Une image contenant texte, équipement électronique, capture d’écran, afficher&#10;&#10;Description générée automatiquement">
            <a:extLst>
              <a:ext uri="{FF2B5EF4-FFF2-40B4-BE49-F238E27FC236}">
                <a16:creationId xmlns:a16="http://schemas.microsoft.com/office/drawing/2014/main" id="{299EDC6E-902A-4F3B-8594-D7CED7B7A142}"/>
              </a:ext>
            </a:extLst>
          </p:cNvPr>
          <p:cNvPicPr>
            <a:picLocks noChangeAspect="1"/>
          </p:cNvPicPr>
          <p:nvPr/>
        </p:nvPicPr>
        <p:blipFill rotWithShape="1">
          <a:blip r:embed="rId5">
            <a:extLst>
              <a:ext uri="{28A0092B-C50C-407E-A947-70E740481C1C}">
                <a14:useLocalDpi xmlns:a14="http://schemas.microsoft.com/office/drawing/2010/main" val="0"/>
              </a:ext>
            </a:extLst>
          </a:blip>
          <a:srcRect l="30859" t="28889" r="30860" b="17639"/>
          <a:stretch/>
        </p:blipFill>
        <p:spPr>
          <a:xfrm>
            <a:off x="8513218" y="2579335"/>
            <a:ext cx="3438524" cy="2701697"/>
          </a:xfrm>
          <a:prstGeom prst="rect">
            <a:avLst/>
          </a:prstGeom>
        </p:spPr>
      </p:pic>
      <p:sp>
        <p:nvSpPr>
          <p:cNvPr id="15" name="Rectangle 14">
            <a:extLst>
              <a:ext uri="{FF2B5EF4-FFF2-40B4-BE49-F238E27FC236}">
                <a16:creationId xmlns:a16="http://schemas.microsoft.com/office/drawing/2014/main" id="{7C796732-76FE-4C61-BEFD-DD9D7B28EBD8}"/>
              </a:ext>
            </a:extLst>
          </p:cNvPr>
          <p:cNvSpPr/>
          <p:nvPr/>
        </p:nvSpPr>
        <p:spPr>
          <a:xfrm>
            <a:off x="9582150" y="3143250"/>
            <a:ext cx="2038350" cy="723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14601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80" y="2057400"/>
            <a:ext cx="4639736" cy="736282"/>
          </a:xfrm>
        </p:spPr>
        <p:txBody>
          <a:bodyPr rtlCol="0"/>
          <a:lstStyle/>
          <a:p>
            <a:pPr rtl="0"/>
            <a:r>
              <a:rPr lang="fr-FR" dirty="0"/>
              <a:t>SQL Shell</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097280" y="4064319"/>
            <a:ext cx="7284720" cy="1968699"/>
          </a:xfrm>
        </p:spPr>
        <p:txBody>
          <a:bodyPr rtlCol="0">
            <a:normAutofit/>
          </a:bodyPr>
          <a:lstStyle/>
          <a:p>
            <a:pPr rtl="0"/>
            <a:r>
              <a:rPr lang="fr-FR" sz="1800" dirty="0">
                <a:latin typeface="+mj-lt"/>
              </a:rPr>
              <a:t>Lancez le </a:t>
            </a:r>
            <a:r>
              <a:rPr lang="fr-FR" sz="1800" dirty="0" err="1">
                <a:latin typeface="+mj-lt"/>
              </a:rPr>
              <a:t>shell</a:t>
            </a:r>
            <a:r>
              <a:rPr lang="fr-FR" sz="1800" dirty="0">
                <a:latin typeface="+mj-lt"/>
              </a:rPr>
              <a:t> et exécutez les commandes suivantes :</a:t>
            </a:r>
          </a:p>
          <a:p>
            <a:pPr lvl="1"/>
            <a:r>
              <a:rPr lang="fr-FR" sz="1600" dirty="0">
                <a:latin typeface="+mj-lt"/>
              </a:rPr>
              <a:t>help</a:t>
            </a:r>
          </a:p>
          <a:p>
            <a:pPr lvl="1"/>
            <a:r>
              <a:rPr lang="fr-FR" sz="1600" dirty="0">
                <a:latin typeface="+mj-lt"/>
              </a:rPr>
              <a:t>\?</a:t>
            </a:r>
          </a:p>
          <a:p>
            <a:pPr lvl="1"/>
            <a:r>
              <a:rPr lang="fr-FR" sz="1600" dirty="0">
                <a:latin typeface="+mj-lt"/>
              </a:rPr>
              <a:t>\l</a:t>
            </a:r>
          </a:p>
          <a:p>
            <a:pPr lvl="1"/>
            <a:endParaRPr lang="fr-FR" sz="1600" dirty="0">
              <a:latin typeface="+mj-lt"/>
            </a:endParaRPr>
          </a:p>
        </p:txBody>
      </p:sp>
      <p:pic>
        <p:nvPicPr>
          <p:cNvPr id="3" name="Image 2">
            <a:extLst>
              <a:ext uri="{FF2B5EF4-FFF2-40B4-BE49-F238E27FC236}">
                <a16:creationId xmlns:a16="http://schemas.microsoft.com/office/drawing/2014/main" id="{AB60FC0E-BAC6-4F08-9869-1E15071BE905}"/>
              </a:ext>
            </a:extLst>
          </p:cNvPr>
          <p:cNvPicPr>
            <a:picLocks noChangeAspect="1"/>
          </p:cNvPicPr>
          <p:nvPr/>
        </p:nvPicPr>
        <p:blipFill>
          <a:blip r:embed="rId3"/>
          <a:stretch>
            <a:fillRect/>
          </a:stretch>
        </p:blipFill>
        <p:spPr>
          <a:xfrm>
            <a:off x="1097280" y="2975609"/>
            <a:ext cx="2581275" cy="866775"/>
          </a:xfrm>
          <a:prstGeom prst="rect">
            <a:avLst/>
          </a:prstGeom>
        </p:spPr>
      </p:pic>
      <p:sp>
        <p:nvSpPr>
          <p:cNvPr id="9" name="ZoneTexte 8">
            <a:extLst>
              <a:ext uri="{FF2B5EF4-FFF2-40B4-BE49-F238E27FC236}">
                <a16:creationId xmlns:a16="http://schemas.microsoft.com/office/drawing/2014/main" id="{4FF9980F-CCC2-46FA-8B54-DEEDA065EFA0}"/>
              </a:ext>
            </a:extLst>
          </p:cNvPr>
          <p:cNvSpPr txBox="1"/>
          <p:nvPr/>
        </p:nvSpPr>
        <p:spPr>
          <a:xfrm>
            <a:off x="5662612" y="3244334"/>
            <a:ext cx="866775" cy="369332"/>
          </a:xfrm>
          <a:prstGeom prst="rect">
            <a:avLst/>
          </a:prstGeom>
          <a:noFill/>
        </p:spPr>
        <p:txBody>
          <a:bodyPr wrap="square">
            <a:spAutoFit/>
          </a:bodyPr>
          <a:lstStyle/>
          <a:p>
            <a:r>
              <a:rPr lang="fr-FR" sz="1800" dirty="0" err="1">
                <a:latin typeface="+mj-lt"/>
              </a:rPr>
              <a:t>asterix</a:t>
            </a:r>
            <a:endParaRPr lang="fr-FR" dirty="0"/>
          </a:p>
        </p:txBody>
      </p:sp>
    </p:spTree>
    <p:extLst>
      <p:ext uri="{BB962C8B-B14F-4D97-AF65-F5344CB8AC3E}">
        <p14:creationId xmlns:p14="http://schemas.microsoft.com/office/powerpoint/2010/main" val="3175822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SQL Shell Créer un base de données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86730" y="2958274"/>
            <a:ext cx="10281369" cy="2910821"/>
          </a:xfrm>
        </p:spPr>
        <p:txBody>
          <a:bodyPr rtlCol="0">
            <a:normAutofit/>
          </a:bodyPr>
          <a:lstStyle/>
          <a:p>
            <a:pPr rtl="0"/>
            <a:r>
              <a:rPr lang="fr-FR" sz="1800" dirty="0">
                <a:latin typeface="+mj-lt"/>
              </a:rPr>
              <a:t>Pour créer une base de données :</a:t>
            </a:r>
          </a:p>
          <a:p>
            <a:pPr lvl="1"/>
            <a:r>
              <a:rPr lang="fr-FR" dirty="0">
                <a:latin typeface="+mj-lt"/>
              </a:rPr>
              <a:t>CREATE DATABASE test;</a:t>
            </a:r>
          </a:p>
          <a:p>
            <a:pPr lvl="1"/>
            <a:r>
              <a:rPr lang="fr-FR" dirty="0">
                <a:latin typeface="+mj-lt"/>
              </a:rPr>
              <a:t>\l</a:t>
            </a:r>
          </a:p>
          <a:p>
            <a:r>
              <a:rPr lang="fr-FR" sz="1800" dirty="0">
                <a:latin typeface="+mj-lt"/>
              </a:rPr>
              <a:t>Pour se connecter à la base de données :</a:t>
            </a:r>
          </a:p>
          <a:p>
            <a:pPr lvl="1"/>
            <a:r>
              <a:rPr lang="fr-FR" dirty="0">
                <a:latin typeface="+mj-lt"/>
              </a:rPr>
              <a:t>\c test</a:t>
            </a:r>
          </a:p>
          <a:p>
            <a:pPr lvl="1"/>
            <a:r>
              <a:rPr lang="fr-FR" dirty="0">
                <a:latin typeface="+mj-lt"/>
              </a:rPr>
              <a:t>\c </a:t>
            </a:r>
            <a:r>
              <a:rPr lang="fr-FR" dirty="0" err="1">
                <a:latin typeface="+mj-lt"/>
              </a:rPr>
              <a:t>postgres</a:t>
            </a:r>
            <a:endParaRPr lang="fr-FR" dirty="0">
              <a:latin typeface="+mj-lt"/>
            </a:endParaRPr>
          </a:p>
          <a:p>
            <a:pPr marL="201168" lvl="1" indent="0">
              <a:buNone/>
            </a:pPr>
            <a:endParaRPr lang="fr-FR" sz="1400" dirty="0">
              <a:latin typeface="+mj-lt"/>
            </a:endParaRPr>
          </a:p>
        </p:txBody>
      </p:sp>
    </p:spTree>
    <p:extLst>
      <p:ext uri="{BB962C8B-B14F-4D97-AF65-F5344CB8AC3E}">
        <p14:creationId xmlns:p14="http://schemas.microsoft.com/office/powerpoint/2010/main" val="2489091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Syntaxe création de tables</a:t>
            </a:r>
          </a:p>
        </p:txBody>
      </p:sp>
      <p:pic>
        <p:nvPicPr>
          <p:cNvPr id="9" name="Image 8">
            <a:extLst>
              <a:ext uri="{FF2B5EF4-FFF2-40B4-BE49-F238E27FC236}">
                <a16:creationId xmlns:a16="http://schemas.microsoft.com/office/drawing/2014/main" id="{5A48C684-6CBD-4ABD-9E25-31DC849D56A9}"/>
              </a:ext>
            </a:extLst>
          </p:cNvPr>
          <p:cNvPicPr>
            <a:picLocks noChangeAspect="1"/>
          </p:cNvPicPr>
          <p:nvPr/>
        </p:nvPicPr>
        <p:blipFill>
          <a:blip r:embed="rId3"/>
          <a:stretch>
            <a:fillRect/>
          </a:stretch>
        </p:blipFill>
        <p:spPr>
          <a:xfrm>
            <a:off x="1116330" y="2905125"/>
            <a:ext cx="10039350" cy="3486150"/>
          </a:xfrm>
          <a:prstGeom prst="rect">
            <a:avLst/>
          </a:prstGeom>
        </p:spPr>
      </p:pic>
      <p:sp>
        <p:nvSpPr>
          <p:cNvPr id="10" name="Flèche : droite 9">
            <a:extLst>
              <a:ext uri="{FF2B5EF4-FFF2-40B4-BE49-F238E27FC236}">
                <a16:creationId xmlns:a16="http://schemas.microsoft.com/office/drawing/2014/main" id="{FC0F2F45-65BB-4018-83CC-0606341ECE33}"/>
              </a:ext>
            </a:extLst>
          </p:cNvPr>
          <p:cNvSpPr/>
          <p:nvPr/>
        </p:nvSpPr>
        <p:spPr>
          <a:xfrm>
            <a:off x="5335242" y="4414216"/>
            <a:ext cx="760758" cy="327992"/>
          </a:xfrm>
          <a:prstGeom prst="rightArrow">
            <a:avLst>
              <a:gd name="adj1" fmla="val 4419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44370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création de tables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86730" y="2958274"/>
            <a:ext cx="10433770" cy="2910821"/>
          </a:xfrm>
        </p:spPr>
        <p:txBody>
          <a:bodyPr rtlCol="0">
            <a:normAutofit/>
          </a:bodyPr>
          <a:lstStyle/>
          <a:p>
            <a:pPr rtl="0"/>
            <a:r>
              <a:rPr lang="fr-FR" sz="1800" dirty="0">
                <a:latin typeface="+mj-lt"/>
              </a:rPr>
              <a:t>Créer table dans la base de données test :</a:t>
            </a:r>
          </a:p>
          <a:p>
            <a:pPr lvl="1"/>
            <a:r>
              <a:rPr lang="fr-FR" dirty="0">
                <a:latin typeface="+mj-lt"/>
              </a:rPr>
              <a:t>\c test</a:t>
            </a:r>
          </a:p>
          <a:p>
            <a:pPr lvl="1"/>
            <a:r>
              <a:rPr lang="fr-FR" dirty="0">
                <a:latin typeface="+mj-lt"/>
              </a:rPr>
              <a:t>CREATE TABLE </a:t>
            </a:r>
            <a:r>
              <a:rPr lang="fr-FR" dirty="0" err="1">
                <a:latin typeface="+mj-lt"/>
              </a:rPr>
              <a:t>person</a:t>
            </a:r>
            <a:r>
              <a:rPr lang="fr-FR" dirty="0">
                <a:latin typeface="+mj-lt"/>
              </a:rPr>
              <a:t> (id INT, </a:t>
            </a:r>
            <a:r>
              <a:rPr lang="fr-FR" dirty="0" err="1">
                <a:latin typeface="+mj-lt"/>
              </a:rPr>
              <a:t>first_name</a:t>
            </a:r>
            <a:r>
              <a:rPr lang="fr-FR" dirty="0">
                <a:latin typeface="+mj-lt"/>
              </a:rPr>
              <a:t> VARCHAR(50), </a:t>
            </a:r>
            <a:r>
              <a:rPr lang="fr-FR" dirty="0" err="1">
                <a:latin typeface="+mj-lt"/>
              </a:rPr>
              <a:t>last_name</a:t>
            </a:r>
            <a:r>
              <a:rPr lang="fr-FR" dirty="0">
                <a:latin typeface="+mj-lt"/>
              </a:rPr>
              <a:t> VARCHAR(50), </a:t>
            </a:r>
            <a:r>
              <a:rPr lang="fr-FR" dirty="0" err="1">
                <a:latin typeface="+mj-lt"/>
              </a:rPr>
              <a:t>gender</a:t>
            </a:r>
            <a:r>
              <a:rPr lang="fr-FR" dirty="0">
                <a:latin typeface="+mj-lt"/>
              </a:rPr>
              <a:t> VARCHAR(7), </a:t>
            </a:r>
            <a:r>
              <a:rPr lang="fr-FR" dirty="0" err="1">
                <a:latin typeface="+mj-lt"/>
              </a:rPr>
              <a:t>date_of_birth</a:t>
            </a:r>
            <a:r>
              <a:rPr lang="fr-FR" dirty="0">
                <a:latin typeface="+mj-lt"/>
              </a:rPr>
              <a:t> DATE);</a:t>
            </a:r>
          </a:p>
          <a:p>
            <a:pPr lvl="1"/>
            <a:r>
              <a:rPr lang="fr-FR" dirty="0">
                <a:latin typeface="+mj-lt"/>
              </a:rPr>
              <a:t>\d</a:t>
            </a:r>
          </a:p>
          <a:p>
            <a:pPr lvl="1"/>
            <a:r>
              <a:rPr lang="fr-FR" dirty="0">
                <a:latin typeface="+mj-lt"/>
              </a:rPr>
              <a:t>\d </a:t>
            </a:r>
            <a:r>
              <a:rPr lang="fr-FR" dirty="0" err="1">
                <a:latin typeface="+mj-lt"/>
              </a:rPr>
              <a:t>person</a:t>
            </a:r>
            <a:endParaRPr lang="fr-FR" dirty="0">
              <a:latin typeface="+mj-lt"/>
            </a:endParaRPr>
          </a:p>
          <a:p>
            <a:pPr lvl="1"/>
            <a:endParaRPr lang="fr-FR" dirty="0">
              <a:latin typeface="+mj-lt"/>
            </a:endParaRPr>
          </a:p>
          <a:p>
            <a:pPr rtl="0"/>
            <a:endParaRPr lang="fr-FR" sz="1400" dirty="0">
              <a:latin typeface="+mj-lt"/>
            </a:endParaRPr>
          </a:p>
        </p:txBody>
      </p:sp>
    </p:spTree>
    <p:extLst>
      <p:ext uri="{BB962C8B-B14F-4D97-AF65-F5344CB8AC3E}">
        <p14:creationId xmlns:p14="http://schemas.microsoft.com/office/powerpoint/2010/main" val="4236484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création de table avec contraintes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86730" y="2958274"/>
            <a:ext cx="10433770" cy="2910821"/>
          </a:xfrm>
        </p:spPr>
        <p:txBody>
          <a:bodyPr rtlCol="0">
            <a:normAutofit/>
          </a:bodyPr>
          <a:lstStyle/>
          <a:p>
            <a:pPr rtl="0"/>
            <a:r>
              <a:rPr lang="fr-FR" sz="1800" dirty="0">
                <a:latin typeface="+mj-lt"/>
              </a:rPr>
              <a:t>Créer table avec contraintes dans la base de données test :</a:t>
            </a:r>
          </a:p>
          <a:p>
            <a:pPr lvl="1"/>
            <a:r>
              <a:rPr lang="fr-FR" dirty="0">
                <a:latin typeface="+mj-lt"/>
              </a:rPr>
              <a:t>\c test</a:t>
            </a:r>
          </a:p>
          <a:p>
            <a:pPr lvl="1"/>
            <a:r>
              <a:rPr lang="fr-FR" dirty="0">
                <a:latin typeface="+mj-lt"/>
              </a:rPr>
              <a:t>CREATE TABLE person2 (id BIGSERIAL NOT NULL PRIMARY KEY, </a:t>
            </a:r>
            <a:r>
              <a:rPr lang="fr-FR" dirty="0" err="1">
                <a:latin typeface="+mj-lt"/>
              </a:rPr>
              <a:t>first_name</a:t>
            </a:r>
            <a:r>
              <a:rPr lang="fr-FR" dirty="0">
                <a:latin typeface="+mj-lt"/>
              </a:rPr>
              <a:t> VARCHAR(50) NOT NULL, </a:t>
            </a:r>
            <a:r>
              <a:rPr lang="fr-FR" dirty="0" err="1">
                <a:latin typeface="+mj-lt"/>
              </a:rPr>
              <a:t>last_name</a:t>
            </a:r>
            <a:r>
              <a:rPr lang="fr-FR" dirty="0">
                <a:latin typeface="+mj-lt"/>
              </a:rPr>
              <a:t> VARCHAR(50) NOT NULL, </a:t>
            </a:r>
            <a:r>
              <a:rPr lang="fr-FR" dirty="0" err="1">
                <a:latin typeface="+mj-lt"/>
              </a:rPr>
              <a:t>gender</a:t>
            </a:r>
            <a:r>
              <a:rPr lang="fr-FR" dirty="0">
                <a:latin typeface="+mj-lt"/>
              </a:rPr>
              <a:t> VARCHAR(7) NOT NULL, </a:t>
            </a:r>
            <a:r>
              <a:rPr lang="fr-FR" dirty="0" err="1">
                <a:latin typeface="+mj-lt"/>
              </a:rPr>
              <a:t>date_of_birth</a:t>
            </a:r>
            <a:r>
              <a:rPr lang="fr-FR" dirty="0">
                <a:latin typeface="+mj-lt"/>
              </a:rPr>
              <a:t> DATE NOT NULL, email VARCHAR(150) );</a:t>
            </a:r>
          </a:p>
          <a:p>
            <a:pPr lvl="1"/>
            <a:r>
              <a:rPr lang="fr-FR" dirty="0">
                <a:latin typeface="+mj-lt"/>
              </a:rPr>
              <a:t>\d</a:t>
            </a:r>
          </a:p>
          <a:p>
            <a:pPr lvl="1"/>
            <a:r>
              <a:rPr lang="fr-FR" dirty="0">
                <a:latin typeface="+mj-lt"/>
              </a:rPr>
              <a:t>\d </a:t>
            </a:r>
            <a:r>
              <a:rPr lang="fr-FR" dirty="0" err="1">
                <a:latin typeface="+mj-lt"/>
              </a:rPr>
              <a:t>person</a:t>
            </a:r>
            <a:endParaRPr lang="fr-FR" dirty="0">
              <a:latin typeface="+mj-lt"/>
            </a:endParaRPr>
          </a:p>
          <a:p>
            <a:pPr lvl="1"/>
            <a:endParaRPr lang="fr-FR" dirty="0">
              <a:latin typeface="+mj-lt"/>
            </a:endParaRPr>
          </a:p>
          <a:p>
            <a:pPr rtl="0"/>
            <a:endParaRPr lang="fr-FR" sz="1400" dirty="0">
              <a:latin typeface="+mj-lt"/>
            </a:endParaRPr>
          </a:p>
        </p:txBody>
      </p:sp>
    </p:spTree>
    <p:extLst>
      <p:ext uri="{BB962C8B-B14F-4D97-AF65-F5344CB8AC3E}">
        <p14:creationId xmlns:p14="http://schemas.microsoft.com/office/powerpoint/2010/main" val="205525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Introduction aux Bases de Données et au langage SQL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438402"/>
            <a:ext cx="8441055" cy="3430690"/>
          </a:xfrm>
        </p:spPr>
        <p:txBody>
          <a:bodyPr vert="horz" lIns="0" tIns="45720" rIns="0" bIns="45720" rtlCol="0">
            <a:normAutofit/>
          </a:bodyPr>
          <a:lstStyle/>
          <a:p>
            <a:pPr rtl="0"/>
            <a:r>
              <a:rPr lang="fr-FR" dirty="0">
                <a:latin typeface="+mj-lt"/>
              </a:rPr>
              <a:t>Base de données (BDD) :</a:t>
            </a:r>
          </a:p>
          <a:p>
            <a:pPr lvl="1"/>
            <a:r>
              <a:rPr lang="fr-FR" sz="2400" dirty="0">
                <a:latin typeface="+mj-lt"/>
              </a:rPr>
              <a:t> Contiennent des ensembles de données ;</a:t>
            </a:r>
          </a:p>
          <a:p>
            <a:pPr lvl="1"/>
            <a:r>
              <a:rPr lang="fr-FR" sz="2400" dirty="0">
                <a:latin typeface="+mj-lt"/>
              </a:rPr>
              <a:t> Organisées suivant un modèle ;</a:t>
            </a:r>
          </a:p>
          <a:p>
            <a:pPr lvl="1"/>
            <a:r>
              <a:rPr lang="fr-FR" sz="2400" dirty="0">
                <a:latin typeface="+mj-lt"/>
              </a:rPr>
              <a:t> Consultable par de nombreux utilisateurs.</a:t>
            </a:r>
          </a:p>
          <a:p>
            <a:pPr rtl="0"/>
            <a:endParaRPr lang="fr-FR" dirty="0">
              <a:latin typeface="+mj-lt"/>
            </a:endParaRP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1250406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Insertion de données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86730" y="2958274"/>
            <a:ext cx="10433770" cy="2910821"/>
          </a:xfrm>
        </p:spPr>
        <p:txBody>
          <a:bodyPr rtlCol="0">
            <a:normAutofit/>
          </a:bodyPr>
          <a:lstStyle/>
          <a:p>
            <a:pPr rtl="0"/>
            <a:r>
              <a:rPr lang="fr-FR" sz="1800" dirty="0">
                <a:latin typeface="+mj-lt"/>
              </a:rPr>
              <a:t>Insertion de donnée à la table person2 dans la base de données test :</a:t>
            </a:r>
          </a:p>
          <a:p>
            <a:pPr lvl="1"/>
            <a:r>
              <a:rPr lang="fr-FR" dirty="0">
                <a:latin typeface="+mj-lt"/>
              </a:rPr>
              <a:t>\c test</a:t>
            </a:r>
          </a:p>
          <a:p>
            <a:pPr lvl="1"/>
            <a:r>
              <a:rPr lang="fr-FR" dirty="0">
                <a:latin typeface="+mj-lt"/>
              </a:rPr>
              <a:t>INSERT INTO person2(</a:t>
            </a:r>
            <a:r>
              <a:rPr lang="fr-FR" dirty="0" err="1">
                <a:latin typeface="+mj-lt"/>
              </a:rPr>
              <a:t>first_name</a:t>
            </a:r>
            <a:r>
              <a:rPr lang="fr-FR" dirty="0">
                <a:latin typeface="+mj-lt"/>
              </a:rPr>
              <a:t>, </a:t>
            </a:r>
            <a:r>
              <a:rPr lang="fr-FR" dirty="0" err="1">
                <a:latin typeface="+mj-lt"/>
              </a:rPr>
              <a:t>last_name</a:t>
            </a:r>
            <a:r>
              <a:rPr lang="fr-FR" dirty="0">
                <a:latin typeface="+mj-lt"/>
              </a:rPr>
              <a:t>, </a:t>
            </a:r>
            <a:r>
              <a:rPr lang="fr-FR" dirty="0" err="1">
                <a:latin typeface="+mj-lt"/>
              </a:rPr>
              <a:t>gender</a:t>
            </a:r>
            <a:r>
              <a:rPr lang="fr-FR" dirty="0">
                <a:latin typeface="+mj-lt"/>
              </a:rPr>
              <a:t>, </a:t>
            </a:r>
            <a:r>
              <a:rPr lang="fr-FR" dirty="0" err="1">
                <a:latin typeface="+mj-lt"/>
              </a:rPr>
              <a:t>date_of_birth</a:t>
            </a:r>
            <a:r>
              <a:rPr lang="fr-FR" dirty="0">
                <a:latin typeface="+mj-lt"/>
              </a:rPr>
              <a:t>, email) VALUES (‘Jack’, ‘</a:t>
            </a:r>
            <a:r>
              <a:rPr lang="fr-FR" dirty="0" err="1">
                <a:latin typeface="+mj-lt"/>
              </a:rPr>
              <a:t>Darel</a:t>
            </a:r>
            <a:r>
              <a:rPr lang="fr-FR" dirty="0">
                <a:latin typeface="+mj-lt"/>
              </a:rPr>
              <a:t>’, ‘Male’, date ‘1991-01-01’,  ‘jack@gmail.com’);</a:t>
            </a:r>
          </a:p>
          <a:p>
            <a:pPr lvl="1"/>
            <a:r>
              <a:rPr lang="fr-FR" dirty="0">
                <a:latin typeface="+mj-lt"/>
              </a:rPr>
              <a:t>INSERT INTO person2(</a:t>
            </a:r>
            <a:r>
              <a:rPr lang="fr-FR" dirty="0" err="1">
                <a:latin typeface="+mj-lt"/>
              </a:rPr>
              <a:t>first_name</a:t>
            </a:r>
            <a:r>
              <a:rPr lang="fr-FR" dirty="0">
                <a:latin typeface="+mj-lt"/>
              </a:rPr>
              <a:t>, </a:t>
            </a:r>
            <a:r>
              <a:rPr lang="fr-FR" dirty="0" err="1">
                <a:latin typeface="+mj-lt"/>
              </a:rPr>
              <a:t>last_name</a:t>
            </a:r>
            <a:r>
              <a:rPr lang="fr-FR" dirty="0">
                <a:latin typeface="+mj-lt"/>
              </a:rPr>
              <a:t>, </a:t>
            </a:r>
            <a:r>
              <a:rPr lang="fr-FR" dirty="0" err="1">
                <a:latin typeface="+mj-lt"/>
              </a:rPr>
              <a:t>gender</a:t>
            </a:r>
            <a:r>
              <a:rPr lang="fr-FR" dirty="0">
                <a:latin typeface="+mj-lt"/>
              </a:rPr>
              <a:t>, </a:t>
            </a:r>
            <a:r>
              <a:rPr lang="fr-FR" dirty="0" err="1">
                <a:latin typeface="+mj-lt"/>
              </a:rPr>
              <a:t>date_of_birth</a:t>
            </a:r>
            <a:r>
              <a:rPr lang="fr-FR" dirty="0">
                <a:latin typeface="+mj-lt"/>
              </a:rPr>
              <a:t>, email) VALUES (‘Lise’, ‘Brook’, ‘</a:t>
            </a:r>
            <a:r>
              <a:rPr lang="fr-FR" dirty="0" err="1">
                <a:latin typeface="+mj-lt"/>
              </a:rPr>
              <a:t>Female</a:t>
            </a:r>
            <a:r>
              <a:rPr lang="fr-FR" dirty="0">
                <a:latin typeface="+mj-lt"/>
              </a:rPr>
              <a:t>’, date ‘1995-04-03’,  ‘lise@gmail.com’);</a:t>
            </a:r>
          </a:p>
          <a:p>
            <a:pPr marL="201168" lvl="1" indent="0">
              <a:buNone/>
            </a:pPr>
            <a:endParaRPr lang="fr-FR" dirty="0">
              <a:latin typeface="+mj-lt"/>
            </a:endParaRPr>
          </a:p>
        </p:txBody>
      </p:sp>
    </p:spTree>
    <p:extLst>
      <p:ext uri="{BB962C8B-B14F-4D97-AF65-F5344CB8AC3E}">
        <p14:creationId xmlns:p14="http://schemas.microsoft.com/office/powerpoint/2010/main" val="3190854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Sélection de données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86730" y="2958274"/>
            <a:ext cx="10433770" cy="2910821"/>
          </a:xfrm>
        </p:spPr>
        <p:txBody>
          <a:bodyPr rtlCol="0">
            <a:normAutofit/>
          </a:bodyPr>
          <a:lstStyle/>
          <a:p>
            <a:pPr rtl="0"/>
            <a:r>
              <a:rPr lang="fr-FR" sz="1800" dirty="0">
                <a:latin typeface="+mj-lt"/>
              </a:rPr>
              <a:t>Sélection de données de la table person2 dans la base de données test :</a:t>
            </a:r>
          </a:p>
          <a:p>
            <a:pPr lvl="1"/>
            <a:r>
              <a:rPr lang="fr-FR" dirty="0">
                <a:latin typeface="+mj-lt"/>
              </a:rPr>
              <a:t>\c test</a:t>
            </a:r>
          </a:p>
          <a:p>
            <a:pPr lvl="1"/>
            <a:r>
              <a:rPr lang="fr-FR" dirty="0">
                <a:latin typeface="+mj-lt"/>
              </a:rPr>
              <a:t>select * </a:t>
            </a:r>
            <a:r>
              <a:rPr lang="fr-FR" dirty="0" err="1">
                <a:latin typeface="+mj-lt"/>
              </a:rPr>
              <a:t>from</a:t>
            </a:r>
            <a:r>
              <a:rPr lang="fr-FR" dirty="0">
                <a:latin typeface="+mj-lt"/>
              </a:rPr>
              <a:t> person2;</a:t>
            </a:r>
          </a:p>
          <a:p>
            <a:pPr lvl="1"/>
            <a:r>
              <a:rPr lang="fr-FR" dirty="0">
                <a:latin typeface="+mj-lt"/>
              </a:rPr>
              <a:t>select </a:t>
            </a:r>
            <a:r>
              <a:rPr lang="fr-FR" dirty="0" err="1">
                <a:latin typeface="+mj-lt"/>
              </a:rPr>
              <a:t>first_name</a:t>
            </a:r>
            <a:r>
              <a:rPr lang="fr-FR" dirty="0">
                <a:latin typeface="+mj-lt"/>
              </a:rPr>
              <a:t> </a:t>
            </a:r>
            <a:r>
              <a:rPr lang="fr-FR" dirty="0" err="1">
                <a:latin typeface="+mj-lt"/>
              </a:rPr>
              <a:t>from</a:t>
            </a:r>
            <a:r>
              <a:rPr lang="fr-FR" dirty="0">
                <a:latin typeface="+mj-lt"/>
              </a:rPr>
              <a:t> person2;</a:t>
            </a:r>
          </a:p>
          <a:p>
            <a:pPr lvl="1"/>
            <a:r>
              <a:rPr lang="en-US" dirty="0">
                <a:latin typeface="+mj-lt"/>
              </a:rPr>
              <a:t>select </a:t>
            </a:r>
            <a:r>
              <a:rPr lang="en-US" dirty="0" err="1">
                <a:latin typeface="+mj-lt"/>
              </a:rPr>
              <a:t>first_name</a:t>
            </a:r>
            <a:r>
              <a:rPr lang="en-US" dirty="0">
                <a:latin typeface="+mj-lt"/>
              </a:rPr>
              <a:t>, </a:t>
            </a:r>
            <a:r>
              <a:rPr lang="en-US" dirty="0" err="1">
                <a:latin typeface="+mj-lt"/>
              </a:rPr>
              <a:t>last_name</a:t>
            </a:r>
            <a:r>
              <a:rPr lang="en-US" dirty="0">
                <a:latin typeface="+mj-lt"/>
              </a:rPr>
              <a:t> from person2;</a:t>
            </a:r>
            <a:endParaRPr lang="fr-FR" dirty="0">
              <a:latin typeface="+mj-lt"/>
            </a:endParaRPr>
          </a:p>
          <a:p>
            <a:pPr lvl="1"/>
            <a:r>
              <a:rPr lang="en-US" dirty="0">
                <a:latin typeface="+mj-lt"/>
              </a:rPr>
              <a:t>select * from person2 where </a:t>
            </a:r>
            <a:r>
              <a:rPr lang="en-US" dirty="0" err="1">
                <a:latin typeface="+mj-lt"/>
              </a:rPr>
              <a:t>date_of_birth</a:t>
            </a:r>
            <a:r>
              <a:rPr lang="en-US" dirty="0">
                <a:latin typeface="+mj-lt"/>
              </a:rPr>
              <a:t> &gt; '1992-01-01’;</a:t>
            </a:r>
          </a:p>
          <a:p>
            <a:pPr lvl="1"/>
            <a:r>
              <a:rPr lang="en-US" dirty="0">
                <a:latin typeface="+mj-lt"/>
              </a:rPr>
              <a:t>select * from person2 where </a:t>
            </a:r>
            <a:r>
              <a:rPr lang="en-US" dirty="0" err="1">
                <a:latin typeface="+mj-lt"/>
              </a:rPr>
              <a:t>first_name</a:t>
            </a:r>
            <a:r>
              <a:rPr lang="en-US" dirty="0">
                <a:latin typeface="+mj-lt"/>
              </a:rPr>
              <a:t> = 'Lise';</a:t>
            </a:r>
            <a:endParaRPr lang="fr-FR" dirty="0">
              <a:latin typeface="+mj-lt"/>
            </a:endParaRPr>
          </a:p>
        </p:txBody>
      </p:sp>
    </p:spTree>
    <p:extLst>
      <p:ext uri="{BB962C8B-B14F-4D97-AF65-F5344CB8AC3E}">
        <p14:creationId xmlns:p14="http://schemas.microsoft.com/office/powerpoint/2010/main" val="2645215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Insertion de données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86730" y="2958274"/>
            <a:ext cx="10433770" cy="2910821"/>
          </a:xfrm>
        </p:spPr>
        <p:txBody>
          <a:bodyPr rtlCol="0">
            <a:normAutofit fontScale="92500" lnSpcReduction="10000"/>
          </a:bodyPr>
          <a:lstStyle/>
          <a:p>
            <a:pPr rtl="0"/>
            <a:r>
              <a:rPr lang="fr-FR" sz="1800" dirty="0">
                <a:latin typeface="+mj-lt"/>
              </a:rPr>
              <a:t>Maintenant nous allons insérer plusieurs lignes à notre table,</a:t>
            </a:r>
          </a:p>
          <a:p>
            <a:pPr rtl="0"/>
            <a:r>
              <a:rPr lang="fr-FR" sz="1800" dirty="0">
                <a:latin typeface="+mj-lt"/>
              </a:rPr>
              <a:t>Pour générer les données nous allons utiliser le site suivant : </a:t>
            </a:r>
            <a:r>
              <a:rPr lang="fr-FR" sz="1800" dirty="0">
                <a:latin typeface="+mj-lt"/>
                <a:hlinkClick r:id="rId3"/>
              </a:rPr>
              <a:t>https://www.mockaroo.com/</a:t>
            </a:r>
            <a:endParaRPr lang="fr-FR" sz="1800" dirty="0">
              <a:latin typeface="+mj-lt"/>
            </a:endParaRPr>
          </a:p>
          <a:p>
            <a:pPr rtl="0"/>
            <a:r>
              <a:rPr lang="fr-FR" sz="1800" dirty="0">
                <a:latin typeface="+mj-lt"/>
              </a:rPr>
              <a:t>Sur le site :</a:t>
            </a:r>
          </a:p>
          <a:p>
            <a:pPr lvl="1"/>
            <a:r>
              <a:rPr lang="fr-FR" sz="1600" dirty="0">
                <a:latin typeface="+mj-lt"/>
              </a:rPr>
              <a:t>Supprimer </a:t>
            </a:r>
            <a:r>
              <a:rPr lang="fr-FR" sz="1600" dirty="0" err="1">
                <a:latin typeface="+mj-lt"/>
              </a:rPr>
              <a:t>l’id</a:t>
            </a:r>
            <a:r>
              <a:rPr lang="fr-FR" sz="1600" dirty="0">
                <a:latin typeface="+mj-lt"/>
              </a:rPr>
              <a:t>, </a:t>
            </a:r>
            <a:r>
              <a:rPr lang="fr-FR" sz="1600" dirty="0" err="1">
                <a:latin typeface="+mj-lt"/>
              </a:rPr>
              <a:t>ip_adress</a:t>
            </a:r>
            <a:r>
              <a:rPr lang="fr-FR" sz="1600" dirty="0">
                <a:latin typeface="+mj-lt"/>
              </a:rPr>
              <a:t>;</a:t>
            </a:r>
          </a:p>
          <a:p>
            <a:pPr lvl="1"/>
            <a:r>
              <a:rPr lang="fr-FR" sz="1600" dirty="0">
                <a:latin typeface="+mj-lt"/>
              </a:rPr>
              <a:t>Ajouter ‘</a:t>
            </a:r>
            <a:r>
              <a:rPr lang="fr-FR" sz="1600" dirty="0" err="1">
                <a:latin typeface="+mj-lt"/>
              </a:rPr>
              <a:t>date_of_birth</a:t>
            </a:r>
            <a:r>
              <a:rPr lang="fr-FR" sz="1600" dirty="0">
                <a:latin typeface="+mj-lt"/>
              </a:rPr>
              <a:t>’ de type </a:t>
            </a:r>
            <a:r>
              <a:rPr lang="fr-FR" sz="1600" dirty="0" err="1">
                <a:latin typeface="+mj-lt"/>
              </a:rPr>
              <a:t>datetime</a:t>
            </a:r>
            <a:r>
              <a:rPr lang="fr-FR" sz="1600" dirty="0">
                <a:latin typeface="+mj-lt"/>
              </a:rPr>
              <a:t>, format </a:t>
            </a:r>
            <a:r>
              <a:rPr lang="fr-FR" sz="1600" dirty="0" err="1">
                <a:latin typeface="+mj-lt"/>
              </a:rPr>
              <a:t>yyyy</a:t>
            </a:r>
            <a:r>
              <a:rPr lang="fr-FR" sz="1600" dirty="0">
                <a:latin typeface="+mj-lt"/>
              </a:rPr>
              <a:t>-mm-dd;</a:t>
            </a:r>
          </a:p>
          <a:p>
            <a:pPr lvl="1"/>
            <a:r>
              <a:rPr lang="fr-FR" sz="1600" dirty="0">
                <a:latin typeface="+mj-lt"/>
              </a:rPr>
              <a:t>Mettre 30% de nulles dans email;</a:t>
            </a:r>
          </a:p>
          <a:p>
            <a:pPr lvl="1"/>
            <a:r>
              <a:rPr lang="fr-FR" sz="1600" dirty="0">
                <a:latin typeface="+mj-lt"/>
              </a:rPr>
              <a:t>Ajouter un champs ‘</a:t>
            </a:r>
            <a:r>
              <a:rPr lang="fr-FR" sz="1600" dirty="0" err="1">
                <a:latin typeface="+mj-lt"/>
              </a:rPr>
              <a:t>country_of_birth</a:t>
            </a:r>
            <a:r>
              <a:rPr lang="fr-FR" sz="1600" dirty="0">
                <a:latin typeface="+mj-lt"/>
              </a:rPr>
              <a:t>’ de type country;</a:t>
            </a:r>
          </a:p>
          <a:p>
            <a:pPr lvl="1"/>
            <a:r>
              <a:rPr lang="fr-FR" sz="1600" dirty="0">
                <a:latin typeface="+mj-lt"/>
              </a:rPr>
              <a:t>Changer le format des données à générer à ‘SQL’ et rajouter le nom de la table ‘person2’;</a:t>
            </a:r>
          </a:p>
          <a:p>
            <a:pPr lvl="1"/>
            <a:r>
              <a:rPr lang="fr-FR" sz="1600" dirty="0">
                <a:latin typeface="+mj-lt"/>
              </a:rPr>
              <a:t>Cocher la case ‘</a:t>
            </a:r>
            <a:r>
              <a:rPr lang="fr-FR" sz="1600" dirty="0" err="1">
                <a:latin typeface="+mj-lt"/>
              </a:rPr>
              <a:t>include</a:t>
            </a:r>
            <a:r>
              <a:rPr lang="fr-FR" sz="1600" dirty="0">
                <a:latin typeface="+mj-lt"/>
              </a:rPr>
              <a:t> CREATE TABLE’ et appuyer sur PREVIEW, ensuite DOWNLOAD;</a:t>
            </a:r>
          </a:p>
          <a:p>
            <a:pPr lvl="1"/>
            <a:endParaRPr lang="fr-FR" sz="1600" dirty="0">
              <a:latin typeface="+mj-lt"/>
            </a:endParaRPr>
          </a:p>
        </p:txBody>
      </p:sp>
      <p:pic>
        <p:nvPicPr>
          <p:cNvPr id="3" name="Image 2">
            <a:extLst>
              <a:ext uri="{FF2B5EF4-FFF2-40B4-BE49-F238E27FC236}">
                <a16:creationId xmlns:a16="http://schemas.microsoft.com/office/drawing/2014/main" id="{6A041A90-91BA-4F1C-A43E-99B9A4D73C33}"/>
              </a:ext>
            </a:extLst>
          </p:cNvPr>
          <p:cNvPicPr>
            <a:picLocks noChangeAspect="1"/>
          </p:cNvPicPr>
          <p:nvPr/>
        </p:nvPicPr>
        <p:blipFill>
          <a:blip r:embed="rId4"/>
          <a:stretch>
            <a:fillRect/>
          </a:stretch>
        </p:blipFill>
        <p:spPr>
          <a:xfrm>
            <a:off x="4300971" y="4600573"/>
            <a:ext cx="4205288" cy="357188"/>
          </a:xfrm>
          <a:prstGeom prst="rect">
            <a:avLst/>
          </a:prstGeom>
        </p:spPr>
      </p:pic>
      <p:pic>
        <p:nvPicPr>
          <p:cNvPr id="9" name="Picture 2">
            <a:extLst>
              <a:ext uri="{FF2B5EF4-FFF2-40B4-BE49-F238E27FC236}">
                <a16:creationId xmlns:a16="http://schemas.microsoft.com/office/drawing/2014/main" id="{38F6A308-312B-45E1-A1DE-77B143BE3E03}"/>
              </a:ext>
            </a:extLst>
          </p:cNvPr>
          <p:cNvPicPr>
            <a:picLocks noChangeAspect="1" noChangeArrowheads="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rot="5400000">
            <a:off x="7524749" y="4267193"/>
            <a:ext cx="390526"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0366757-0A48-4E1B-8CBB-A88468A4A615}"/>
              </a:ext>
            </a:extLst>
          </p:cNvPr>
          <p:cNvPicPr>
            <a:picLocks noChangeAspect="1"/>
          </p:cNvPicPr>
          <p:nvPr/>
        </p:nvPicPr>
        <p:blipFill>
          <a:blip r:embed="rId3"/>
          <a:stretch>
            <a:fillRect/>
          </a:stretch>
        </p:blipFill>
        <p:spPr>
          <a:xfrm>
            <a:off x="7153275" y="3857625"/>
            <a:ext cx="4762500" cy="2200275"/>
          </a:xfrm>
          <a:prstGeom prst="rect">
            <a:avLst/>
          </a:prstGeom>
        </p:spPr>
      </p:pic>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Insertion de données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pPr rtl="0"/>
            <a:r>
              <a:rPr lang="fr-FR" sz="1800" dirty="0">
                <a:latin typeface="+mj-lt"/>
              </a:rPr>
              <a:t>Aller sur : </a:t>
            </a:r>
            <a:r>
              <a:rPr lang="fr-FR" sz="1800" dirty="0">
                <a:latin typeface="+mj-lt"/>
                <a:hlinkClick r:id="rId4"/>
              </a:rPr>
              <a:t>https://code.visualstudio.com/</a:t>
            </a:r>
            <a:endParaRPr lang="fr-FR" sz="1800" dirty="0">
              <a:latin typeface="+mj-lt"/>
            </a:endParaRPr>
          </a:p>
          <a:p>
            <a:pPr rtl="0"/>
            <a:r>
              <a:rPr lang="fr-FR" sz="1800" dirty="0">
                <a:latin typeface="+mj-lt"/>
              </a:rPr>
              <a:t>Télécharger l’éditeur et l’installer avec les paramètres par défaut;</a:t>
            </a:r>
          </a:p>
          <a:p>
            <a:pPr rtl="0"/>
            <a:r>
              <a:rPr lang="fr-FR" sz="1600" dirty="0">
                <a:latin typeface="+mj-lt"/>
              </a:rPr>
              <a:t>Ouvrir le fichier SQL dans </a:t>
            </a:r>
            <a:r>
              <a:rPr lang="fr-FR" sz="1600" dirty="0" err="1">
                <a:latin typeface="+mj-lt"/>
              </a:rPr>
              <a:t>Vscode</a:t>
            </a:r>
            <a:r>
              <a:rPr lang="fr-FR" sz="1600" dirty="0">
                <a:latin typeface="+mj-lt"/>
              </a:rPr>
              <a:t> et effectuer les changements :</a:t>
            </a:r>
          </a:p>
          <a:p>
            <a:pPr rtl="0"/>
            <a:r>
              <a:rPr lang="fr-FR" sz="1600" dirty="0">
                <a:latin typeface="+mj-lt"/>
              </a:rPr>
              <a:t>Il est possible de copier tout le code et le coller directement sur le</a:t>
            </a:r>
          </a:p>
          <a:p>
            <a:pPr marL="0" indent="0" rtl="0">
              <a:buNone/>
            </a:pPr>
            <a:r>
              <a:rPr lang="fr-FR" sz="1600" dirty="0">
                <a:latin typeface="+mj-lt"/>
              </a:rPr>
              <a:t>Shell, mais ici on va faire autrement;</a:t>
            </a:r>
          </a:p>
          <a:p>
            <a:r>
              <a:rPr lang="fr-FR" sz="1600" dirty="0">
                <a:latin typeface="+mj-lt"/>
              </a:rPr>
              <a:t>Sur le Shell, </a:t>
            </a:r>
            <a:r>
              <a:rPr lang="fr-FR" sz="1600" dirty="0" err="1">
                <a:latin typeface="+mj-lt"/>
              </a:rPr>
              <a:t>tapper</a:t>
            </a:r>
            <a:r>
              <a:rPr lang="fr-FR" sz="1600" dirty="0">
                <a:latin typeface="+mj-lt"/>
              </a:rPr>
              <a:t> : \? Et chercher Input/Output</a:t>
            </a:r>
          </a:p>
          <a:p>
            <a:pPr marL="0" indent="0">
              <a:buNone/>
            </a:pPr>
            <a:r>
              <a:rPr lang="fr-FR" sz="1600" dirty="0">
                <a:latin typeface="+mj-lt"/>
              </a:rPr>
              <a:t> Rechercher la fonction : </a:t>
            </a:r>
            <a:r>
              <a:rPr lang="fr-FR" sz="1600" dirty="0" err="1">
                <a:latin typeface="+mj-lt"/>
              </a:rPr>
              <a:t>execute</a:t>
            </a:r>
            <a:r>
              <a:rPr lang="fr-FR" sz="1600" dirty="0">
                <a:latin typeface="+mj-lt"/>
              </a:rPr>
              <a:t> commande </a:t>
            </a:r>
            <a:r>
              <a:rPr lang="fr-FR" sz="1600" dirty="0" err="1">
                <a:latin typeface="+mj-lt"/>
              </a:rPr>
              <a:t>from</a:t>
            </a:r>
            <a:r>
              <a:rPr lang="fr-FR" sz="1600" dirty="0">
                <a:latin typeface="+mj-lt"/>
              </a:rPr>
              <a:t> file : \i File</a:t>
            </a:r>
          </a:p>
        </p:txBody>
      </p:sp>
      <p:pic>
        <p:nvPicPr>
          <p:cNvPr id="9" name="Picture 2">
            <a:extLst>
              <a:ext uri="{FF2B5EF4-FFF2-40B4-BE49-F238E27FC236}">
                <a16:creationId xmlns:a16="http://schemas.microsoft.com/office/drawing/2014/main" id="{38F6A308-312B-45E1-A1DE-77B143BE3E03}"/>
              </a:ext>
            </a:extLst>
          </p:cNvPr>
          <p:cNvPicPr>
            <a:picLocks noChangeAspect="1" noChangeArrowheads="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rot="5400000">
            <a:off x="10441304" y="3662362"/>
            <a:ext cx="390526"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841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Insertion de données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pPr rtl="0"/>
            <a:r>
              <a:rPr lang="fr-FR" sz="1600" dirty="0">
                <a:latin typeface="+mj-lt"/>
              </a:rPr>
              <a:t>Récupérer le chemin absolu du fichier </a:t>
            </a:r>
            <a:r>
              <a:rPr lang="fr-FR" sz="1600" dirty="0" err="1">
                <a:latin typeface="+mj-lt"/>
              </a:rPr>
              <a:t>sql</a:t>
            </a:r>
            <a:r>
              <a:rPr lang="fr-FR" sz="1600" dirty="0">
                <a:latin typeface="+mj-lt"/>
              </a:rPr>
              <a:t> : ‘</a:t>
            </a:r>
            <a:r>
              <a:rPr lang="en-US" sz="1600" dirty="0">
                <a:latin typeface="+mj-lt"/>
              </a:rPr>
              <a:t>‪C:\Users\Downloads\person2.sql’ et changer le </a:t>
            </a:r>
            <a:r>
              <a:rPr lang="en-US" sz="1600" dirty="0" err="1">
                <a:latin typeface="+mj-lt"/>
              </a:rPr>
              <a:t>sens</a:t>
            </a:r>
            <a:r>
              <a:rPr lang="en-US" sz="1600" dirty="0">
                <a:latin typeface="+mj-lt"/>
              </a:rPr>
              <a:t> des slash;</a:t>
            </a:r>
          </a:p>
          <a:p>
            <a:pPr rtl="0"/>
            <a:r>
              <a:rPr lang="en-US" sz="1600" dirty="0">
                <a:latin typeface="+mj-lt"/>
              </a:rPr>
              <a:t>\c test;</a:t>
            </a:r>
          </a:p>
          <a:p>
            <a:pPr rtl="0"/>
            <a:r>
              <a:rPr lang="en-US" sz="1600" dirty="0">
                <a:latin typeface="+mj-lt"/>
              </a:rPr>
              <a:t>\</a:t>
            </a:r>
            <a:r>
              <a:rPr lang="en-US" sz="1600" dirty="0" err="1">
                <a:latin typeface="+mj-lt"/>
              </a:rPr>
              <a:t>i</a:t>
            </a:r>
            <a:r>
              <a:rPr lang="en-US" sz="1600" dirty="0">
                <a:latin typeface="+mj-lt"/>
              </a:rPr>
              <a:t> C:/Users/Downloads/person2.sql</a:t>
            </a:r>
          </a:p>
          <a:p>
            <a:pPr rtl="0"/>
            <a:r>
              <a:rPr lang="en-US" sz="1600" b="1" dirty="0">
                <a:effectLst>
                  <a:outerShdw blurRad="38100" dist="38100" dir="2700000" algn="tl">
                    <a:srgbClr val="000000">
                      <a:alpha val="43137"/>
                    </a:srgbClr>
                  </a:outerShdw>
                </a:effectLst>
                <a:latin typeface="+mj-lt"/>
              </a:rPr>
              <a:t>Comment expliquez-</a:t>
            </a:r>
            <a:r>
              <a:rPr lang="en-US" sz="1600" b="1" dirty="0" err="1">
                <a:effectLst>
                  <a:outerShdw blurRad="38100" dist="38100" dir="2700000" algn="tl">
                    <a:srgbClr val="000000">
                      <a:alpha val="43137"/>
                    </a:srgbClr>
                  </a:outerShdw>
                </a:effectLst>
                <a:latin typeface="+mj-lt"/>
              </a:rPr>
              <a:t>vous</a:t>
            </a:r>
            <a:r>
              <a:rPr lang="en-US" sz="1600" b="1" dirty="0">
                <a:effectLst>
                  <a:outerShdw blurRad="38100" dist="38100" dir="2700000" algn="tl">
                    <a:srgbClr val="000000">
                      <a:alpha val="43137"/>
                    </a:srgbClr>
                  </a:outerShdw>
                </a:effectLst>
                <a:latin typeface="+mj-lt"/>
              </a:rPr>
              <a:t> </a:t>
            </a:r>
            <a:r>
              <a:rPr lang="en-US" sz="1600" b="1" dirty="0" err="1">
                <a:effectLst>
                  <a:outerShdw blurRad="38100" dist="38100" dir="2700000" algn="tl">
                    <a:srgbClr val="000000">
                      <a:alpha val="43137"/>
                    </a:srgbClr>
                  </a:outerShdw>
                </a:effectLst>
                <a:latin typeface="+mj-lt"/>
              </a:rPr>
              <a:t>l’erreur</a:t>
            </a:r>
            <a:r>
              <a:rPr lang="en-US" sz="1600" b="1" dirty="0">
                <a:effectLst>
                  <a:outerShdw blurRad="38100" dist="38100" dir="2700000" algn="tl">
                    <a:srgbClr val="000000">
                      <a:alpha val="43137"/>
                    </a:srgbClr>
                  </a:outerShdw>
                </a:effectLst>
                <a:latin typeface="+mj-lt"/>
              </a:rPr>
              <a:t> ?</a:t>
            </a:r>
          </a:p>
          <a:p>
            <a:pPr rtl="0"/>
            <a:endParaRPr lang="en-US" sz="1600" b="1" dirty="0">
              <a:effectLst>
                <a:outerShdw blurRad="38100" dist="38100" dir="2700000" algn="tl">
                  <a:srgbClr val="000000">
                    <a:alpha val="43137"/>
                  </a:srgbClr>
                </a:outerShdw>
              </a:effectLst>
              <a:latin typeface="+mj-lt"/>
            </a:endParaRPr>
          </a:p>
          <a:p>
            <a:pPr rtl="0"/>
            <a:endParaRPr lang="en-US" sz="1600" b="1" dirty="0">
              <a:effectLst>
                <a:outerShdw blurRad="38100" dist="38100" dir="2700000" algn="tl">
                  <a:srgbClr val="000000">
                    <a:alpha val="43137"/>
                  </a:srgbClr>
                </a:outerShdw>
              </a:effectLst>
              <a:latin typeface="+mj-lt"/>
            </a:endParaRPr>
          </a:p>
          <a:p>
            <a:pPr rtl="0"/>
            <a:endParaRPr lang="en-US" sz="1600" b="1" dirty="0">
              <a:effectLst>
                <a:outerShdw blurRad="38100" dist="38100" dir="2700000" algn="tl">
                  <a:srgbClr val="000000">
                    <a:alpha val="43137"/>
                  </a:srgbClr>
                </a:outerShdw>
              </a:effectLst>
              <a:latin typeface="+mj-lt"/>
            </a:endParaRPr>
          </a:p>
          <a:p>
            <a:pPr rtl="0"/>
            <a:r>
              <a:rPr lang="en-US" sz="1600" b="1" dirty="0">
                <a:effectLst>
                  <a:outerShdw blurRad="38100" dist="38100" dir="2700000" algn="tl">
                    <a:srgbClr val="000000">
                      <a:alpha val="43137"/>
                    </a:srgbClr>
                  </a:outerShdw>
                </a:effectLst>
                <a:latin typeface="+mj-lt"/>
              </a:rPr>
              <a:t>Comment </a:t>
            </a:r>
            <a:r>
              <a:rPr lang="en-US" sz="1600" b="1" dirty="0" err="1">
                <a:effectLst>
                  <a:outerShdw blurRad="38100" dist="38100" dir="2700000" algn="tl">
                    <a:srgbClr val="000000">
                      <a:alpha val="43137"/>
                    </a:srgbClr>
                  </a:outerShdw>
                </a:effectLst>
                <a:latin typeface="+mj-lt"/>
              </a:rPr>
              <a:t>résoudre</a:t>
            </a:r>
            <a:r>
              <a:rPr lang="en-US" sz="1600" b="1" dirty="0">
                <a:effectLst>
                  <a:outerShdw blurRad="38100" dist="38100" dir="2700000" algn="tl">
                    <a:srgbClr val="000000">
                      <a:alpha val="43137"/>
                    </a:srgbClr>
                  </a:outerShdw>
                </a:effectLst>
                <a:latin typeface="+mj-lt"/>
              </a:rPr>
              <a:t> </a:t>
            </a:r>
            <a:r>
              <a:rPr lang="en-US" sz="1600" b="1" dirty="0" err="1">
                <a:effectLst>
                  <a:outerShdw blurRad="38100" dist="38100" dir="2700000" algn="tl">
                    <a:srgbClr val="000000">
                      <a:alpha val="43137"/>
                    </a:srgbClr>
                  </a:outerShdw>
                </a:effectLst>
                <a:latin typeface="+mj-lt"/>
              </a:rPr>
              <a:t>l’erreur</a:t>
            </a:r>
            <a:r>
              <a:rPr lang="en-US" sz="1600" b="1" dirty="0">
                <a:effectLst>
                  <a:outerShdw blurRad="38100" dist="38100" dir="2700000" algn="tl">
                    <a:srgbClr val="000000">
                      <a:alpha val="43137"/>
                    </a:srgbClr>
                  </a:outerShdw>
                </a:effectLst>
                <a:latin typeface="+mj-lt"/>
              </a:rPr>
              <a:t> ?</a:t>
            </a:r>
          </a:p>
        </p:txBody>
      </p:sp>
      <p:pic>
        <p:nvPicPr>
          <p:cNvPr id="3" name="Image 2">
            <a:extLst>
              <a:ext uri="{FF2B5EF4-FFF2-40B4-BE49-F238E27FC236}">
                <a16:creationId xmlns:a16="http://schemas.microsoft.com/office/drawing/2014/main" id="{4466C28D-245F-462E-B3C7-717593088358}"/>
              </a:ext>
            </a:extLst>
          </p:cNvPr>
          <p:cNvPicPr>
            <a:picLocks noChangeAspect="1"/>
          </p:cNvPicPr>
          <p:nvPr/>
        </p:nvPicPr>
        <p:blipFill>
          <a:blip r:embed="rId3"/>
          <a:stretch>
            <a:fillRect/>
          </a:stretch>
        </p:blipFill>
        <p:spPr>
          <a:xfrm>
            <a:off x="30480" y="4643927"/>
            <a:ext cx="12192000" cy="1086778"/>
          </a:xfrm>
          <a:prstGeom prst="rect">
            <a:avLst/>
          </a:prstGeom>
        </p:spPr>
      </p:pic>
    </p:spTree>
    <p:extLst>
      <p:ext uri="{BB962C8B-B14F-4D97-AF65-F5344CB8AC3E}">
        <p14:creationId xmlns:p14="http://schemas.microsoft.com/office/powerpoint/2010/main" val="3396680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Insertion de données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pPr rtl="0"/>
            <a:r>
              <a:rPr lang="fr-FR" sz="1600" dirty="0">
                <a:latin typeface="+mj-lt"/>
              </a:rPr>
              <a:t>On a pas la colonne qu’on veut insérer;</a:t>
            </a:r>
          </a:p>
          <a:p>
            <a:pPr rtl="0"/>
            <a:r>
              <a:rPr lang="fr-FR" sz="1600" dirty="0">
                <a:latin typeface="+mj-lt"/>
              </a:rPr>
              <a:t>Vérifier cela en utilisant \d </a:t>
            </a:r>
            <a:r>
              <a:rPr lang="fr-FR" sz="1600" dirty="0" err="1">
                <a:latin typeface="+mj-lt"/>
              </a:rPr>
              <a:t>person</a:t>
            </a:r>
            <a:r>
              <a:rPr lang="fr-FR" sz="1600" dirty="0">
                <a:latin typeface="+mj-lt"/>
              </a:rPr>
              <a:t>;</a:t>
            </a:r>
          </a:p>
          <a:p>
            <a:pPr rtl="0"/>
            <a:endParaRPr lang="fr-FR" sz="1600" dirty="0">
              <a:latin typeface="+mj-lt"/>
            </a:endParaRPr>
          </a:p>
          <a:p>
            <a:pPr rtl="0"/>
            <a:endParaRPr lang="fr-FR" sz="1600" dirty="0">
              <a:latin typeface="+mj-lt"/>
            </a:endParaRPr>
          </a:p>
          <a:p>
            <a:pPr rtl="0"/>
            <a:endParaRPr lang="fr-FR" sz="1600" dirty="0">
              <a:latin typeface="+mj-lt"/>
            </a:endParaRPr>
          </a:p>
          <a:p>
            <a:pPr rtl="0"/>
            <a:r>
              <a:rPr lang="fr-FR" sz="1600" dirty="0">
                <a:latin typeface="+mj-lt"/>
              </a:rPr>
              <a:t>DROP TABLE person2;</a:t>
            </a:r>
          </a:p>
          <a:p>
            <a:r>
              <a:rPr lang="fr-FR" sz="1600" dirty="0">
                <a:latin typeface="+mj-lt"/>
              </a:rPr>
              <a:t>DROP TABLE </a:t>
            </a:r>
            <a:r>
              <a:rPr lang="fr-FR" sz="1600" dirty="0" err="1">
                <a:latin typeface="+mj-lt"/>
              </a:rPr>
              <a:t>person</a:t>
            </a:r>
            <a:r>
              <a:rPr lang="fr-FR" sz="1600" dirty="0">
                <a:latin typeface="+mj-lt"/>
              </a:rPr>
              <a:t>;</a:t>
            </a:r>
          </a:p>
          <a:p>
            <a:pPr rtl="0"/>
            <a:r>
              <a:rPr lang="fr-FR" sz="1600" dirty="0">
                <a:latin typeface="+mj-lt"/>
              </a:rPr>
              <a:t>Vérifier avec : \d</a:t>
            </a:r>
          </a:p>
        </p:txBody>
      </p:sp>
      <p:sp>
        <p:nvSpPr>
          <p:cNvPr id="6" name="Espace réservé du texte 7">
            <a:extLst>
              <a:ext uri="{FF2B5EF4-FFF2-40B4-BE49-F238E27FC236}">
                <a16:creationId xmlns:a16="http://schemas.microsoft.com/office/drawing/2014/main" id="{C5561544-F33D-47FD-A083-F0EE7C8BC19D}"/>
              </a:ext>
            </a:extLst>
          </p:cNvPr>
          <p:cNvSpPr txBox="1">
            <a:spLocks/>
          </p:cNvSpPr>
          <p:nvPr/>
        </p:nvSpPr>
        <p:spPr>
          <a:xfrm>
            <a:off x="1097278" y="4020120"/>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Suppression de table</a:t>
            </a:r>
          </a:p>
        </p:txBody>
      </p:sp>
    </p:spTree>
    <p:extLst>
      <p:ext uri="{BB962C8B-B14F-4D97-AF65-F5344CB8AC3E}">
        <p14:creationId xmlns:p14="http://schemas.microsoft.com/office/powerpoint/2010/main" val="311083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Insertion de données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pPr rtl="0"/>
            <a:r>
              <a:rPr lang="fr-FR" sz="1600" dirty="0">
                <a:latin typeface="+mj-lt"/>
              </a:rPr>
              <a:t>Insérer maintenant les données à partir du fichier .</a:t>
            </a:r>
            <a:r>
              <a:rPr lang="fr-FR" sz="1600" dirty="0" err="1">
                <a:latin typeface="+mj-lt"/>
              </a:rPr>
              <a:t>sql</a:t>
            </a:r>
            <a:r>
              <a:rPr lang="fr-FR" sz="1600" dirty="0">
                <a:latin typeface="+mj-lt"/>
              </a:rPr>
              <a:t>:</a:t>
            </a:r>
          </a:p>
          <a:p>
            <a:pPr marL="0" indent="0">
              <a:buNone/>
            </a:pPr>
            <a:r>
              <a:rPr lang="en-US" sz="1600" dirty="0">
                <a:latin typeface="+mj-lt"/>
              </a:rPr>
              <a:t>\</a:t>
            </a:r>
            <a:r>
              <a:rPr lang="en-US" sz="1600" dirty="0" err="1">
                <a:latin typeface="+mj-lt"/>
              </a:rPr>
              <a:t>i</a:t>
            </a:r>
            <a:r>
              <a:rPr lang="en-US" sz="1600" dirty="0">
                <a:latin typeface="+mj-lt"/>
              </a:rPr>
              <a:t> C:/Users/Downloads/person2.sql</a:t>
            </a:r>
            <a:endParaRPr lang="fr-FR" sz="1600" dirty="0">
              <a:latin typeface="+mj-lt"/>
            </a:endParaRPr>
          </a:p>
          <a:p>
            <a:pPr rtl="0"/>
            <a:r>
              <a:rPr lang="fr-FR" sz="1600" b="1" dirty="0">
                <a:effectLst>
                  <a:outerShdw blurRad="38100" dist="38100" dir="2700000" algn="tl">
                    <a:srgbClr val="000000">
                      <a:alpha val="43137"/>
                    </a:srgbClr>
                  </a:outerShdw>
                </a:effectLst>
                <a:latin typeface="+mj-lt"/>
              </a:rPr>
              <a:t>Comment voir le contenu de la table person2 ? &gt;  </a:t>
            </a:r>
            <a:r>
              <a:rPr lang="fr-FR" sz="1600" b="1" dirty="0">
                <a:solidFill>
                  <a:schemeClr val="accent3"/>
                </a:solidFill>
                <a:latin typeface="+mj-lt"/>
              </a:rPr>
              <a:t>select * </a:t>
            </a:r>
            <a:r>
              <a:rPr lang="fr-FR" sz="1600" b="1" dirty="0" err="1">
                <a:solidFill>
                  <a:schemeClr val="accent3"/>
                </a:solidFill>
                <a:latin typeface="+mj-lt"/>
              </a:rPr>
              <a:t>from</a:t>
            </a:r>
            <a:r>
              <a:rPr lang="fr-FR" sz="1600" b="1" dirty="0">
                <a:solidFill>
                  <a:schemeClr val="accent3"/>
                </a:solidFill>
                <a:latin typeface="+mj-lt"/>
              </a:rPr>
              <a:t> person2</a:t>
            </a:r>
          </a:p>
          <a:p>
            <a:pPr rtl="0"/>
            <a:r>
              <a:rPr lang="fr-FR" sz="1600" dirty="0">
                <a:latin typeface="+mj-lt"/>
              </a:rPr>
              <a:t>On remarque l’absence de la colonne ‘id’, il faut le rajouter sur le fichier .</a:t>
            </a:r>
            <a:r>
              <a:rPr lang="fr-FR" sz="1600" dirty="0" err="1">
                <a:latin typeface="+mj-lt"/>
              </a:rPr>
              <a:t>sql</a:t>
            </a:r>
            <a:r>
              <a:rPr lang="fr-FR" sz="1600" dirty="0">
                <a:latin typeface="+mj-lt"/>
              </a:rPr>
              <a:t> :</a:t>
            </a:r>
          </a:p>
          <a:p>
            <a:pPr rtl="0"/>
            <a:r>
              <a:rPr lang="fr-FR" sz="1600" dirty="0">
                <a:latin typeface="+mj-lt"/>
              </a:rPr>
              <a:t>Revenir sur le Shell, Drop la table et recharger le fichier .</a:t>
            </a:r>
            <a:r>
              <a:rPr lang="fr-FR" sz="1600" dirty="0" err="1">
                <a:latin typeface="+mj-lt"/>
              </a:rPr>
              <a:t>sql</a:t>
            </a:r>
            <a:r>
              <a:rPr lang="fr-FR" sz="1600" dirty="0">
                <a:latin typeface="+mj-lt"/>
              </a:rPr>
              <a:t>;</a:t>
            </a:r>
          </a:p>
          <a:p>
            <a:pPr rtl="0"/>
            <a:r>
              <a:rPr lang="fr-FR" sz="1600" dirty="0">
                <a:latin typeface="+mj-lt"/>
              </a:rPr>
              <a:t>Vérifier la présence de la colonne ‘id’;</a:t>
            </a:r>
          </a:p>
          <a:p>
            <a:pPr rtl="0"/>
            <a:endParaRPr lang="fr-FR" sz="1600" dirty="0">
              <a:latin typeface="+mj-lt"/>
            </a:endParaRPr>
          </a:p>
        </p:txBody>
      </p:sp>
      <p:pic>
        <p:nvPicPr>
          <p:cNvPr id="5" name="Image 4">
            <a:extLst>
              <a:ext uri="{FF2B5EF4-FFF2-40B4-BE49-F238E27FC236}">
                <a16:creationId xmlns:a16="http://schemas.microsoft.com/office/drawing/2014/main" id="{D0DDB937-D35E-498A-90A8-9DA2529B29E3}"/>
              </a:ext>
            </a:extLst>
          </p:cNvPr>
          <p:cNvPicPr>
            <a:picLocks noChangeAspect="1"/>
          </p:cNvPicPr>
          <p:nvPr/>
        </p:nvPicPr>
        <p:blipFill>
          <a:blip r:embed="rId3"/>
          <a:stretch>
            <a:fillRect/>
          </a:stretch>
        </p:blipFill>
        <p:spPr>
          <a:xfrm>
            <a:off x="7781925" y="4033837"/>
            <a:ext cx="3876675" cy="600969"/>
          </a:xfrm>
          <a:prstGeom prst="rect">
            <a:avLst/>
          </a:prstGeom>
        </p:spPr>
      </p:pic>
    </p:spTree>
    <p:extLst>
      <p:ext uri="{BB962C8B-B14F-4D97-AF65-F5344CB8AC3E}">
        <p14:creationId xmlns:p14="http://schemas.microsoft.com/office/powerpoint/2010/main" val="3953971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err="1"/>
              <a:t>Sorting</a:t>
            </a:r>
            <a:r>
              <a:rPr lang="fr-FR" dirty="0"/>
              <a:t>/</a:t>
            </a:r>
            <a:r>
              <a:rPr lang="fr-FR" dirty="0" err="1"/>
              <a:t>Ordering</a:t>
            </a:r>
            <a:endParaRPr lang="fr-FR" dirty="0"/>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pPr rtl="0"/>
            <a:r>
              <a:rPr lang="fr-FR" sz="1600" dirty="0">
                <a:latin typeface="+mj-lt"/>
              </a:rPr>
              <a:t>1 2 3 4 5 6 </a:t>
            </a:r>
            <a:r>
              <a:rPr lang="fr-FR" sz="1600" dirty="0">
                <a:latin typeface="+mj-lt"/>
                <a:sym typeface="Wingdings" panose="05000000000000000000" pitchFamily="2" charset="2"/>
              </a:rPr>
              <a:t> ASC             ///             6 5 4 3 2 1  DESC</a:t>
            </a:r>
          </a:p>
          <a:p>
            <a:pPr rtl="0"/>
            <a:r>
              <a:rPr lang="fr-FR" sz="1600" dirty="0">
                <a:latin typeface="+mj-lt"/>
                <a:sym typeface="Wingdings" panose="05000000000000000000" pitchFamily="2" charset="2"/>
              </a:rPr>
              <a:t>Sur le </a:t>
            </a:r>
            <a:r>
              <a:rPr lang="fr-FR" sz="1600" dirty="0" err="1">
                <a:latin typeface="+mj-lt"/>
                <a:sym typeface="Wingdings" panose="05000000000000000000" pitchFamily="2" charset="2"/>
              </a:rPr>
              <a:t>shell</a:t>
            </a:r>
            <a:r>
              <a:rPr lang="fr-FR" sz="1600" dirty="0">
                <a:latin typeface="+mj-lt"/>
                <a:sym typeface="Wingdings" panose="05000000000000000000" pitchFamily="2" charset="2"/>
              </a:rPr>
              <a:t> : 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ORDER BY country;  </a:t>
            </a:r>
          </a:p>
          <a:p>
            <a:pPr rtl="0"/>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ORDER BY country ASC;    ASC est la valeur par défaut</a:t>
            </a:r>
          </a:p>
          <a:p>
            <a:pPr rtl="0"/>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ORDER BY country DESC; </a:t>
            </a:r>
          </a:p>
          <a:p>
            <a:pPr rtl="0"/>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ORDER BY id DESC;</a:t>
            </a:r>
          </a:p>
          <a:p>
            <a:pPr rtl="0"/>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ORDER BY </a:t>
            </a:r>
            <a:r>
              <a:rPr lang="fr-FR" sz="1600" dirty="0" err="1">
                <a:latin typeface="+mj-lt"/>
                <a:sym typeface="Wingdings" panose="05000000000000000000" pitchFamily="2" charset="2"/>
              </a:rPr>
              <a:t>first_name</a:t>
            </a:r>
            <a:r>
              <a:rPr lang="fr-FR" sz="1600" dirty="0">
                <a:latin typeface="+mj-lt"/>
                <a:sym typeface="Wingdings" panose="05000000000000000000" pitchFamily="2" charset="2"/>
              </a:rPr>
              <a:t>;</a:t>
            </a:r>
          </a:p>
          <a:p>
            <a:pPr rtl="0"/>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ORDER BY </a:t>
            </a:r>
            <a:r>
              <a:rPr lang="fr-FR" sz="1600" dirty="0" err="1">
                <a:latin typeface="+mj-lt"/>
                <a:sym typeface="Wingdings" panose="05000000000000000000" pitchFamily="2" charset="2"/>
              </a:rPr>
              <a:t>first_name</a:t>
            </a:r>
            <a:r>
              <a:rPr lang="fr-FR" sz="1600" dirty="0">
                <a:latin typeface="+mj-lt"/>
                <a:sym typeface="Wingdings" panose="05000000000000000000" pitchFamily="2" charset="2"/>
              </a:rPr>
              <a:t> DESC;</a:t>
            </a:r>
          </a:p>
          <a:p>
            <a:pPr rtl="0"/>
            <a:r>
              <a:rPr lang="fr-FR" sz="1600" b="1" dirty="0">
                <a:effectLst>
                  <a:outerShdw blurRad="38100" dist="38100" dir="2700000" algn="tl">
                    <a:srgbClr val="000000">
                      <a:alpha val="43137"/>
                    </a:srgbClr>
                  </a:outerShdw>
                </a:effectLst>
                <a:latin typeface="+mj-lt"/>
                <a:sym typeface="Wingdings" panose="05000000000000000000" pitchFamily="2" charset="2"/>
              </a:rPr>
              <a:t>Faire la même chose avec l’email, que constatez-vous ? </a:t>
            </a:r>
            <a:r>
              <a:rPr lang="fr-FR" sz="1600" b="1" dirty="0">
                <a:solidFill>
                  <a:schemeClr val="accent3"/>
                </a:solidFill>
                <a:latin typeface="+mj-lt"/>
                <a:sym typeface="Wingdings" panose="05000000000000000000" pitchFamily="2" charset="2"/>
              </a:rPr>
              <a:t>Le sort se fait également sur le 2</a:t>
            </a:r>
            <a:r>
              <a:rPr lang="fr-FR" sz="1600" b="1" baseline="30000" dirty="0">
                <a:solidFill>
                  <a:schemeClr val="accent3"/>
                </a:solidFill>
                <a:latin typeface="+mj-lt"/>
                <a:sym typeface="Wingdings" panose="05000000000000000000" pitchFamily="2" charset="2"/>
              </a:rPr>
              <a:t>ème</a:t>
            </a:r>
            <a:r>
              <a:rPr lang="fr-FR" sz="1600" b="1" dirty="0">
                <a:solidFill>
                  <a:schemeClr val="accent3"/>
                </a:solidFill>
                <a:latin typeface="+mj-lt"/>
                <a:sym typeface="Wingdings" panose="05000000000000000000" pitchFamily="2" charset="2"/>
              </a:rPr>
              <a:t>, 3</a:t>
            </a:r>
            <a:r>
              <a:rPr lang="fr-FR" sz="1600" b="1" baseline="30000" dirty="0">
                <a:solidFill>
                  <a:schemeClr val="accent3"/>
                </a:solidFill>
                <a:latin typeface="+mj-lt"/>
                <a:sym typeface="Wingdings" panose="05000000000000000000" pitchFamily="2" charset="2"/>
              </a:rPr>
              <a:t>ème</a:t>
            </a:r>
            <a:r>
              <a:rPr lang="fr-FR" sz="1600" b="1" dirty="0">
                <a:solidFill>
                  <a:schemeClr val="accent3"/>
                </a:solidFill>
                <a:latin typeface="+mj-lt"/>
                <a:sym typeface="Wingdings" panose="05000000000000000000" pitchFamily="2" charset="2"/>
              </a:rPr>
              <a:t>… caractères… </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ORDER BY </a:t>
            </a:r>
            <a:r>
              <a:rPr lang="fr-FR" sz="1600" dirty="0" err="1">
                <a:latin typeface="+mj-lt"/>
                <a:sym typeface="Wingdings" panose="05000000000000000000" pitchFamily="2" charset="2"/>
              </a:rPr>
              <a:t>first_name</a:t>
            </a:r>
            <a:r>
              <a:rPr lang="fr-FR" sz="1600" dirty="0">
                <a:latin typeface="+mj-lt"/>
                <a:sym typeface="Wingdings" panose="05000000000000000000" pitchFamily="2" charset="2"/>
              </a:rPr>
              <a:t>, email;</a:t>
            </a:r>
          </a:p>
        </p:txBody>
      </p:sp>
    </p:spTree>
    <p:extLst>
      <p:ext uri="{BB962C8B-B14F-4D97-AF65-F5344CB8AC3E}">
        <p14:creationId xmlns:p14="http://schemas.microsoft.com/office/powerpoint/2010/main" val="1666109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err="1"/>
              <a:t>Removing</a:t>
            </a:r>
            <a:r>
              <a:rPr lang="fr-FR" dirty="0"/>
              <a:t> duplicates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pPr rtl="0"/>
            <a:r>
              <a:rPr lang="fr-FR" sz="1600" dirty="0">
                <a:latin typeface="+mj-lt"/>
                <a:sym typeface="Wingdings" panose="05000000000000000000" pitchFamily="2" charset="2"/>
              </a:rPr>
              <a:t>select country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order</a:t>
            </a:r>
            <a:r>
              <a:rPr lang="fr-FR" sz="1600" dirty="0">
                <a:latin typeface="+mj-lt"/>
                <a:sym typeface="Wingdings" panose="05000000000000000000" pitchFamily="2" charset="2"/>
              </a:rPr>
              <a:t> by country;</a:t>
            </a:r>
          </a:p>
          <a:p>
            <a:pPr rtl="0"/>
            <a:r>
              <a:rPr lang="fr-FR" sz="1600" dirty="0">
                <a:latin typeface="+mj-lt"/>
                <a:sym typeface="Wingdings" panose="05000000000000000000" pitchFamily="2" charset="2"/>
              </a:rPr>
              <a:t>On a des valeurs qui se répètent là.</a:t>
            </a:r>
          </a:p>
          <a:p>
            <a:r>
              <a:rPr lang="fr-FR" sz="1600" dirty="0">
                <a:latin typeface="+mj-lt"/>
                <a:sym typeface="Wingdings" panose="05000000000000000000" pitchFamily="2" charset="2"/>
              </a:rPr>
              <a:t>select </a:t>
            </a:r>
            <a:r>
              <a:rPr lang="fr-FR" sz="1600" u="sng" dirty="0">
                <a:latin typeface="+mj-lt"/>
                <a:sym typeface="Wingdings" panose="05000000000000000000" pitchFamily="2" charset="2"/>
              </a:rPr>
              <a:t>distinct</a:t>
            </a:r>
            <a:r>
              <a:rPr lang="fr-FR" sz="1600" dirty="0">
                <a:latin typeface="+mj-lt"/>
                <a:sym typeface="Wingdings" panose="05000000000000000000" pitchFamily="2" charset="2"/>
              </a:rPr>
              <a:t> country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order</a:t>
            </a:r>
            <a:r>
              <a:rPr lang="fr-FR" sz="1600" dirty="0">
                <a:latin typeface="+mj-lt"/>
                <a:sym typeface="Wingdings" panose="05000000000000000000" pitchFamily="2" charset="2"/>
              </a:rPr>
              <a:t> by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a:t>
            </a:r>
          </a:p>
          <a:p>
            <a:r>
              <a:rPr lang="fr-FR" sz="1600" dirty="0">
                <a:latin typeface="+mj-lt"/>
                <a:sym typeface="Wingdings" panose="05000000000000000000" pitchFamily="2" charset="2"/>
              </a:rPr>
              <a:t>select </a:t>
            </a:r>
            <a:r>
              <a:rPr lang="fr-FR" sz="1600" u="sng" dirty="0">
                <a:latin typeface="+mj-lt"/>
                <a:sym typeface="Wingdings" panose="05000000000000000000" pitchFamily="2" charset="2"/>
              </a:rPr>
              <a:t>distinct</a:t>
            </a:r>
            <a:r>
              <a:rPr lang="fr-FR" sz="1600" dirty="0">
                <a:latin typeface="+mj-lt"/>
                <a:sym typeface="Wingdings" panose="05000000000000000000" pitchFamily="2" charset="2"/>
              </a:rPr>
              <a:t> country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order</a:t>
            </a:r>
            <a:r>
              <a:rPr lang="fr-FR" sz="1600" dirty="0">
                <a:latin typeface="+mj-lt"/>
                <a:sym typeface="Wingdings" panose="05000000000000000000" pitchFamily="2" charset="2"/>
              </a:rPr>
              <a:t> by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DESC;</a:t>
            </a:r>
          </a:p>
          <a:p>
            <a:pPr rtl="0"/>
            <a:endParaRPr lang="fr-FR" sz="1600" dirty="0">
              <a:latin typeface="+mj-lt"/>
              <a:sym typeface="Wingdings" panose="05000000000000000000" pitchFamily="2" charset="2"/>
            </a:endParaRPr>
          </a:p>
        </p:txBody>
      </p:sp>
    </p:spTree>
    <p:extLst>
      <p:ext uri="{BB962C8B-B14F-4D97-AF65-F5344CB8AC3E}">
        <p14:creationId xmlns:p14="http://schemas.microsoft.com/office/powerpoint/2010/main" val="224780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Condition WHERE</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pPr rtl="0"/>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gender</a:t>
            </a:r>
            <a:r>
              <a:rPr lang="fr-FR" sz="1600" dirty="0">
                <a:latin typeface="+mj-lt"/>
                <a:sym typeface="Wingdings" panose="05000000000000000000" pitchFamily="2" charset="2"/>
              </a:rPr>
              <a:t> = ‘</a:t>
            </a:r>
            <a:r>
              <a:rPr lang="fr-FR" sz="1600" dirty="0" err="1">
                <a:latin typeface="+mj-lt"/>
                <a:sym typeface="Wingdings" panose="05000000000000000000" pitchFamily="2" charset="2"/>
              </a:rPr>
              <a:t>Female</a:t>
            </a:r>
            <a:r>
              <a:rPr lang="fr-FR" sz="1600" dirty="0">
                <a:latin typeface="+mj-lt"/>
                <a:sym typeface="Wingdings" panose="05000000000000000000" pitchFamily="2" charset="2"/>
              </a:rPr>
              <a:t>’;</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gender</a:t>
            </a:r>
            <a:r>
              <a:rPr lang="fr-FR" sz="1600" dirty="0">
                <a:latin typeface="+mj-lt"/>
                <a:sym typeface="Wingdings" panose="05000000000000000000" pitchFamily="2" charset="2"/>
              </a:rPr>
              <a:t> = ‘Male’</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gender</a:t>
            </a:r>
            <a:r>
              <a:rPr lang="fr-FR" sz="1600" dirty="0">
                <a:latin typeface="+mj-lt"/>
                <a:sym typeface="Wingdings" panose="05000000000000000000" pitchFamily="2" charset="2"/>
              </a:rPr>
              <a:t> = ‘Male’ and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a:t>
            </a:r>
            <a:r>
              <a:rPr lang="fr-FR" sz="1600" dirty="0" err="1">
                <a:latin typeface="+mj-lt"/>
                <a:sym typeface="Wingdings" panose="05000000000000000000" pitchFamily="2" charset="2"/>
              </a:rPr>
              <a:t>Russia</a:t>
            </a:r>
            <a:r>
              <a:rPr lang="fr-FR" sz="1600" dirty="0">
                <a:latin typeface="+mj-lt"/>
                <a:sym typeface="Wingdings" panose="05000000000000000000" pitchFamily="2" charset="2"/>
              </a:rPr>
              <a:t>’;</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gender</a:t>
            </a:r>
            <a:r>
              <a:rPr lang="fr-FR" sz="1600" dirty="0">
                <a:latin typeface="+mj-lt"/>
                <a:sym typeface="Wingdings" panose="05000000000000000000" pitchFamily="2" charset="2"/>
              </a:rPr>
              <a:t> = ‘Male’ and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a:t>
            </a:r>
            <a:r>
              <a:rPr lang="fr-FR" sz="1600" dirty="0" err="1">
                <a:latin typeface="+mj-lt"/>
                <a:sym typeface="Wingdings" panose="05000000000000000000" pitchFamily="2" charset="2"/>
              </a:rPr>
              <a:t>Russia</a:t>
            </a:r>
            <a:r>
              <a:rPr lang="fr-FR" sz="1600" dirty="0">
                <a:latin typeface="+mj-lt"/>
                <a:sym typeface="Wingdings" panose="05000000000000000000" pitchFamily="2" charset="2"/>
              </a:rPr>
              <a:t>’ OR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‘China’) ;</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gender</a:t>
            </a:r>
            <a:r>
              <a:rPr lang="fr-FR" sz="1600" dirty="0">
                <a:latin typeface="+mj-lt"/>
                <a:sym typeface="Wingdings" panose="05000000000000000000" pitchFamily="2" charset="2"/>
              </a:rPr>
              <a:t> = ‘Male’ and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a:t>
            </a:r>
            <a:r>
              <a:rPr lang="fr-FR" sz="1600" dirty="0" err="1">
                <a:latin typeface="+mj-lt"/>
                <a:sym typeface="Wingdings" panose="05000000000000000000" pitchFamily="2" charset="2"/>
              </a:rPr>
              <a:t>Russia</a:t>
            </a:r>
            <a:r>
              <a:rPr lang="fr-FR" sz="1600" dirty="0">
                <a:latin typeface="+mj-lt"/>
                <a:sym typeface="Wingdings" panose="05000000000000000000" pitchFamily="2" charset="2"/>
              </a:rPr>
              <a:t>’ OR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‘China’) and </a:t>
            </a:r>
            <a:r>
              <a:rPr lang="fr-FR" sz="1600" dirty="0" err="1">
                <a:latin typeface="+mj-lt"/>
                <a:sym typeface="Wingdings" panose="05000000000000000000" pitchFamily="2" charset="2"/>
              </a:rPr>
              <a:t>date_of_birth</a:t>
            </a:r>
            <a:r>
              <a:rPr lang="fr-FR" sz="1600" dirty="0">
                <a:latin typeface="+mj-lt"/>
                <a:sym typeface="Wingdings" panose="05000000000000000000" pitchFamily="2" charset="2"/>
              </a:rPr>
              <a:t> &gt; ‘2021-01-01’;</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gender</a:t>
            </a:r>
            <a:r>
              <a:rPr lang="fr-FR" sz="1600" dirty="0">
                <a:latin typeface="+mj-lt"/>
                <a:sym typeface="Wingdings" panose="05000000000000000000" pitchFamily="2" charset="2"/>
              </a:rPr>
              <a:t> = ‘</a:t>
            </a:r>
            <a:r>
              <a:rPr lang="fr-FR" sz="1600" dirty="0" err="1">
                <a:latin typeface="+mj-lt"/>
                <a:sym typeface="Wingdings" panose="05000000000000000000" pitchFamily="2" charset="2"/>
              </a:rPr>
              <a:t>Female</a:t>
            </a:r>
            <a:r>
              <a:rPr lang="fr-FR" sz="1600" dirty="0">
                <a:latin typeface="+mj-lt"/>
                <a:sym typeface="Wingdings" panose="05000000000000000000" pitchFamily="2" charset="2"/>
              </a:rPr>
              <a:t>’ and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a:t>
            </a:r>
            <a:r>
              <a:rPr lang="fr-FR" sz="1600" dirty="0" err="1">
                <a:latin typeface="+mj-lt"/>
                <a:sym typeface="Wingdings" panose="05000000000000000000" pitchFamily="2" charset="2"/>
              </a:rPr>
              <a:t>Russia</a:t>
            </a:r>
            <a:r>
              <a:rPr lang="fr-FR" sz="1600" dirty="0">
                <a:latin typeface="+mj-lt"/>
                <a:sym typeface="Wingdings" panose="05000000000000000000" pitchFamily="2" charset="2"/>
              </a:rPr>
              <a:t>’ OR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‘China’) and </a:t>
            </a:r>
            <a:r>
              <a:rPr lang="fr-FR" sz="1600" dirty="0" err="1">
                <a:latin typeface="+mj-lt"/>
                <a:sym typeface="Wingdings" panose="05000000000000000000" pitchFamily="2" charset="2"/>
              </a:rPr>
              <a:t>date_of_birth</a:t>
            </a:r>
            <a:r>
              <a:rPr lang="fr-FR" sz="1600" dirty="0">
                <a:latin typeface="+mj-lt"/>
                <a:sym typeface="Wingdings" panose="05000000000000000000" pitchFamily="2" charset="2"/>
              </a:rPr>
              <a:t> &gt; ‘2021-01-01’;</a:t>
            </a:r>
          </a:p>
          <a:p>
            <a:pPr rtl="0"/>
            <a:endParaRPr lang="fr-FR" sz="1600" dirty="0">
              <a:latin typeface="+mj-lt"/>
              <a:sym typeface="Wingdings" panose="05000000000000000000" pitchFamily="2" charset="2"/>
            </a:endParaRPr>
          </a:p>
        </p:txBody>
      </p:sp>
    </p:spTree>
    <p:extLst>
      <p:ext uri="{BB962C8B-B14F-4D97-AF65-F5344CB8AC3E}">
        <p14:creationId xmlns:p14="http://schemas.microsoft.com/office/powerpoint/2010/main" val="226781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Introduction aux Bases de Données et au langage SQL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438401"/>
            <a:ext cx="8441055" cy="4267197"/>
          </a:xfrm>
        </p:spPr>
        <p:txBody>
          <a:bodyPr vert="horz" lIns="0" tIns="45720" rIns="0" bIns="45720" rtlCol="0">
            <a:normAutofit lnSpcReduction="10000"/>
          </a:bodyPr>
          <a:lstStyle/>
          <a:p>
            <a:pPr rtl="0"/>
            <a:r>
              <a:rPr lang="fr-FR" dirty="0">
                <a:latin typeface="+mj-lt"/>
              </a:rPr>
              <a:t>Exemple de BDD</a:t>
            </a:r>
            <a:r>
              <a:rPr lang="fr-FR" sz="2400" dirty="0">
                <a:latin typeface="+mj-lt"/>
              </a:rPr>
              <a:t> : Annuaire téléphonique</a:t>
            </a:r>
          </a:p>
          <a:p>
            <a:pPr rtl="0"/>
            <a:endParaRPr lang="fr-FR" sz="2400" dirty="0">
              <a:latin typeface="+mj-lt"/>
            </a:endParaRPr>
          </a:p>
          <a:p>
            <a:pPr rtl="0"/>
            <a:endParaRPr lang="fr-FR" dirty="0">
              <a:latin typeface="+mj-lt"/>
            </a:endParaRPr>
          </a:p>
          <a:p>
            <a:pPr rtl="0"/>
            <a:endParaRPr lang="fr-FR" sz="2400" dirty="0">
              <a:latin typeface="+mj-lt"/>
            </a:endParaRPr>
          </a:p>
          <a:p>
            <a:pPr rtl="0"/>
            <a:endParaRPr lang="fr-FR" dirty="0">
              <a:latin typeface="+mj-lt"/>
            </a:endParaRPr>
          </a:p>
          <a:p>
            <a:pPr rtl="0"/>
            <a:endParaRPr lang="fr-FR" sz="2400" dirty="0">
              <a:latin typeface="+mj-lt"/>
            </a:endParaRPr>
          </a:p>
          <a:p>
            <a:pPr rtl="0"/>
            <a:endParaRPr lang="fr-FR" dirty="0">
              <a:latin typeface="+mj-lt"/>
            </a:endParaRPr>
          </a:p>
          <a:p>
            <a:pPr rtl="0"/>
            <a:r>
              <a:rPr lang="fr-FR" sz="2400" dirty="0">
                <a:latin typeface="+mj-lt"/>
              </a:rPr>
              <a:t> Données sous forme de tableau et en libre accès.</a:t>
            </a:r>
          </a:p>
          <a:p>
            <a:pPr rtl="0"/>
            <a:endParaRPr lang="fr-FR" sz="2400" dirty="0">
              <a:latin typeface="+mj-lt"/>
            </a:endParaRPr>
          </a:p>
          <a:p>
            <a:pPr rtl="0"/>
            <a:endParaRPr lang="fr-FR" sz="2400" dirty="0">
              <a:latin typeface="+mj-lt"/>
            </a:endParaRPr>
          </a:p>
          <a:p>
            <a:pPr rtl="0"/>
            <a:endParaRPr lang="fr-FR" dirty="0">
              <a:latin typeface="+mj-lt"/>
            </a:endParaRP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graphicFrame>
        <p:nvGraphicFramePr>
          <p:cNvPr id="10" name="Object 4">
            <a:extLst>
              <a:ext uri="{FF2B5EF4-FFF2-40B4-BE49-F238E27FC236}">
                <a16:creationId xmlns:a16="http://schemas.microsoft.com/office/drawing/2014/main" id="{A28306CB-D694-4B8E-B62F-BA686921AA7C}"/>
              </a:ext>
            </a:extLst>
          </p:cNvPr>
          <p:cNvGraphicFramePr>
            <a:graphicFrameLocks noChangeAspect="1"/>
          </p:cNvGraphicFramePr>
          <p:nvPr>
            <p:extLst>
              <p:ext uri="{D42A27DB-BD31-4B8C-83A1-F6EECF244321}">
                <p14:modId xmlns:p14="http://schemas.microsoft.com/office/powerpoint/2010/main" val="3481515996"/>
              </p:ext>
            </p:extLst>
          </p:nvPr>
        </p:nvGraphicFramePr>
        <p:xfrm>
          <a:off x="4535646" y="2943462"/>
          <a:ext cx="4799012" cy="2935287"/>
        </p:xfrm>
        <a:graphic>
          <a:graphicData uri="http://schemas.openxmlformats.org/presentationml/2006/ole">
            <mc:AlternateContent xmlns:mc="http://schemas.openxmlformats.org/markup-compatibility/2006">
              <mc:Choice xmlns:v="urn:schemas-microsoft-com:vml" Requires="v">
                <p:oleObj name="Document" r:id="rId4" imgW="7125562" imgH="4040809" progId="Word.Document.8">
                  <p:embed/>
                </p:oleObj>
              </mc:Choice>
              <mc:Fallback>
                <p:oleObj name="Document" r:id="rId4" imgW="7125562" imgH="4040809" progId="Word.Document.8">
                  <p:embed/>
                  <p:pic>
                    <p:nvPicPr>
                      <p:cNvPr id="8196" name="Object 4">
                        <a:extLst>
                          <a:ext uri="{FF2B5EF4-FFF2-40B4-BE49-F238E27FC236}">
                            <a16:creationId xmlns:a16="http://schemas.microsoft.com/office/drawing/2014/main" id="{FB53BA62-E252-414D-AEE6-177EBB4436DB}"/>
                          </a:ext>
                        </a:extLst>
                      </p:cNvPr>
                      <p:cNvPicPr>
                        <a:picLocks noChangeAspect="1" noChangeArrowheads="1"/>
                      </p:cNvPicPr>
                      <p:nvPr/>
                    </p:nvPicPr>
                    <p:blipFill>
                      <a:blip r:embed="rId5"/>
                      <a:srcRect/>
                      <a:stretch>
                        <a:fillRect/>
                      </a:stretch>
                    </p:blipFill>
                    <p:spPr bwMode="auto">
                      <a:xfrm>
                        <a:off x="4535646" y="2943462"/>
                        <a:ext cx="4799012" cy="293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23708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err="1"/>
              <a:t>Comparison</a:t>
            </a:r>
            <a:r>
              <a:rPr lang="fr-FR" dirty="0"/>
              <a:t> </a:t>
            </a:r>
            <a:r>
              <a:rPr lang="fr-FR" dirty="0" err="1"/>
              <a:t>opperators</a:t>
            </a:r>
            <a:endParaRPr lang="fr-FR" dirty="0"/>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pPr rtl="0"/>
            <a:r>
              <a:rPr lang="fr-FR" sz="1600" dirty="0">
                <a:latin typeface="+mj-lt"/>
                <a:sym typeface="Wingdings" panose="05000000000000000000" pitchFamily="2" charset="2"/>
              </a:rPr>
              <a:t>= </a:t>
            </a:r>
          </a:p>
          <a:p>
            <a:pPr rtl="0"/>
            <a:r>
              <a:rPr lang="fr-FR" sz="1600" dirty="0">
                <a:latin typeface="+mj-lt"/>
                <a:sym typeface="Wingdings" panose="05000000000000000000" pitchFamily="2" charset="2"/>
              </a:rPr>
              <a:t>&lt;</a:t>
            </a:r>
          </a:p>
          <a:p>
            <a:pPr rtl="0"/>
            <a:r>
              <a:rPr lang="fr-FR" sz="1600" dirty="0">
                <a:latin typeface="+mj-lt"/>
                <a:sym typeface="Wingdings" panose="05000000000000000000" pitchFamily="2" charset="2"/>
              </a:rPr>
              <a:t>&lt;=</a:t>
            </a:r>
          </a:p>
          <a:p>
            <a:pPr rtl="0"/>
            <a:r>
              <a:rPr lang="fr-FR" sz="1600" dirty="0">
                <a:latin typeface="+mj-lt"/>
                <a:sym typeface="Wingdings" panose="05000000000000000000" pitchFamily="2" charset="2"/>
              </a:rPr>
              <a:t>&gt;</a:t>
            </a:r>
          </a:p>
          <a:p>
            <a:pPr rtl="0"/>
            <a:r>
              <a:rPr lang="fr-FR" sz="1600" dirty="0">
                <a:latin typeface="+mj-lt"/>
                <a:sym typeface="Wingdings" panose="05000000000000000000" pitchFamily="2" charset="2"/>
              </a:rPr>
              <a:t>&gt;=</a:t>
            </a:r>
          </a:p>
          <a:p>
            <a:pPr rtl="0"/>
            <a:r>
              <a:rPr lang="fr-FR" sz="1600" dirty="0">
                <a:latin typeface="+mj-lt"/>
                <a:sym typeface="Wingdings" panose="05000000000000000000" pitchFamily="2" charset="2"/>
              </a:rPr>
              <a:t>&lt;&gt;</a:t>
            </a:r>
          </a:p>
          <a:p>
            <a:pPr rtl="0"/>
            <a:r>
              <a:rPr lang="fr-FR" sz="1600" dirty="0">
                <a:latin typeface="+mj-lt"/>
                <a:sym typeface="Wingdings" panose="05000000000000000000" pitchFamily="2" charset="2"/>
              </a:rPr>
              <a:t>select 1 &lt;&gt; 2;</a:t>
            </a:r>
          </a:p>
          <a:p>
            <a:r>
              <a:rPr lang="fr-FR" sz="1600" dirty="0">
                <a:latin typeface="+mj-lt"/>
                <a:sym typeface="Wingdings" panose="05000000000000000000" pitchFamily="2" charset="2"/>
              </a:rPr>
              <a:t>select 1 &lt;&gt; 1;</a:t>
            </a:r>
          </a:p>
          <a:p>
            <a:r>
              <a:rPr lang="fr-FR" sz="1600" dirty="0">
                <a:latin typeface="+mj-lt"/>
                <a:sym typeface="Wingdings" panose="05000000000000000000" pitchFamily="2" charset="2"/>
              </a:rPr>
              <a:t>select ‘PROFESSEUR’ &lt;&gt; ‘professeur’;</a:t>
            </a:r>
          </a:p>
        </p:txBody>
      </p:sp>
    </p:spTree>
    <p:extLst>
      <p:ext uri="{BB962C8B-B14F-4D97-AF65-F5344CB8AC3E}">
        <p14:creationId xmlns:p14="http://schemas.microsoft.com/office/powerpoint/2010/main" val="278223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LIMIT / OFFSET / </a:t>
            </a:r>
            <a:r>
              <a:rPr lang="fr-FR" dirty="0" err="1"/>
              <a:t>Fetch</a:t>
            </a:r>
            <a:endParaRPr lang="fr-FR" dirty="0"/>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pPr rtl="0"/>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limit</a:t>
            </a:r>
            <a:r>
              <a:rPr lang="fr-FR" sz="1600" dirty="0">
                <a:latin typeface="+mj-lt"/>
                <a:sym typeface="Wingdings" panose="05000000000000000000" pitchFamily="2" charset="2"/>
              </a:rPr>
              <a:t> 10;</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offset 5 </a:t>
            </a:r>
            <a:r>
              <a:rPr lang="fr-FR" sz="1600" dirty="0" err="1">
                <a:latin typeface="+mj-lt"/>
                <a:sym typeface="Wingdings" panose="05000000000000000000" pitchFamily="2" charset="2"/>
              </a:rPr>
              <a:t>limit</a:t>
            </a:r>
            <a:r>
              <a:rPr lang="fr-FR" sz="1600" dirty="0">
                <a:latin typeface="+mj-lt"/>
                <a:sym typeface="Wingdings" panose="05000000000000000000" pitchFamily="2" charset="2"/>
              </a:rPr>
              <a:t> 10;        </a:t>
            </a:r>
            <a:r>
              <a:rPr lang="fr-FR" sz="1600" dirty="0" err="1">
                <a:latin typeface="+mj-lt"/>
                <a:sym typeface="Wingdings" panose="05000000000000000000" pitchFamily="2" charset="2"/>
              </a:rPr>
              <a:t>l’id</a:t>
            </a:r>
            <a:r>
              <a:rPr lang="fr-FR" sz="1600" dirty="0">
                <a:latin typeface="+mj-lt"/>
                <a:sym typeface="Wingdings" panose="05000000000000000000" pitchFamily="2" charset="2"/>
              </a:rPr>
              <a:t> commence à 6.</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offset 5;</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offset 5 </a:t>
            </a:r>
            <a:r>
              <a:rPr lang="fr-FR" sz="1600" dirty="0" err="1">
                <a:latin typeface="+mj-lt"/>
                <a:sym typeface="Wingdings" panose="05000000000000000000" pitchFamily="2" charset="2"/>
              </a:rPr>
              <a:t>fetch</a:t>
            </a:r>
            <a:r>
              <a:rPr lang="fr-FR" sz="1600" dirty="0">
                <a:latin typeface="+mj-lt"/>
                <a:sym typeface="Wingdings" panose="05000000000000000000" pitchFamily="2" charset="2"/>
              </a:rPr>
              <a:t> first 2 </a:t>
            </a:r>
            <a:r>
              <a:rPr lang="fr-FR" sz="1600" dirty="0" err="1">
                <a:latin typeface="+mj-lt"/>
                <a:sym typeface="Wingdings" panose="05000000000000000000" pitchFamily="2" charset="2"/>
              </a:rPr>
              <a:t>row</a:t>
            </a:r>
            <a:r>
              <a:rPr lang="fr-FR" sz="1600" dirty="0">
                <a:latin typeface="+mj-lt"/>
                <a:sym typeface="Wingdings" panose="05000000000000000000" pitchFamily="2" charset="2"/>
              </a:rPr>
              <a:t> </a:t>
            </a:r>
            <a:r>
              <a:rPr lang="fr-FR" sz="1600" dirty="0" err="1">
                <a:latin typeface="+mj-lt"/>
                <a:sym typeface="Wingdings" panose="05000000000000000000" pitchFamily="2" charset="2"/>
              </a:rPr>
              <a:t>only</a:t>
            </a:r>
            <a:r>
              <a:rPr lang="fr-FR" sz="1600" dirty="0">
                <a:latin typeface="+mj-lt"/>
                <a:sym typeface="Wingdings" panose="05000000000000000000" pitchFamily="2" charset="2"/>
              </a:rPr>
              <a:t>;</a:t>
            </a:r>
          </a:p>
          <a:p>
            <a:endParaRPr lang="fr-FR" sz="1600" dirty="0">
              <a:latin typeface="+mj-lt"/>
              <a:sym typeface="Wingdings" panose="05000000000000000000" pitchFamily="2" charset="2"/>
            </a:endParaRPr>
          </a:p>
          <a:p>
            <a:endParaRPr lang="fr-FR" sz="1600" dirty="0">
              <a:latin typeface="+mj-lt"/>
              <a:sym typeface="Wingdings" panose="05000000000000000000" pitchFamily="2" charset="2"/>
            </a:endParaRPr>
          </a:p>
          <a:p>
            <a:pPr rtl="0"/>
            <a:endParaRPr lang="fr-FR" sz="1600" dirty="0">
              <a:latin typeface="+mj-lt"/>
              <a:sym typeface="Wingdings" panose="05000000000000000000" pitchFamily="2" charset="2"/>
            </a:endParaRPr>
          </a:p>
        </p:txBody>
      </p:sp>
    </p:spTree>
    <p:extLst>
      <p:ext uri="{BB962C8B-B14F-4D97-AF65-F5344CB8AC3E}">
        <p14:creationId xmlns:p14="http://schemas.microsoft.com/office/powerpoint/2010/main" val="1874924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In keyword</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‘China’ or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a:t>
            </a:r>
            <a:r>
              <a:rPr lang="fr-FR" sz="1600" dirty="0" err="1">
                <a:latin typeface="+mj-lt"/>
                <a:sym typeface="Wingdings" panose="05000000000000000000" pitchFamily="2" charset="2"/>
              </a:rPr>
              <a:t>Russia</a:t>
            </a:r>
            <a:r>
              <a:rPr lang="fr-FR" sz="1600" dirty="0">
                <a:latin typeface="+mj-lt"/>
                <a:sym typeface="Wingdings" panose="05000000000000000000" pitchFamily="2" charset="2"/>
              </a:rPr>
              <a:t>’ or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‘France’;</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in (‘China’, ‘</a:t>
            </a:r>
            <a:r>
              <a:rPr lang="fr-FR" sz="1600" dirty="0" err="1">
                <a:latin typeface="+mj-lt"/>
                <a:sym typeface="Wingdings" panose="05000000000000000000" pitchFamily="2" charset="2"/>
              </a:rPr>
              <a:t>Russia</a:t>
            </a:r>
            <a:r>
              <a:rPr lang="fr-FR" sz="1600" dirty="0">
                <a:latin typeface="+mj-lt"/>
                <a:sym typeface="Wingdings" panose="05000000000000000000" pitchFamily="2" charset="2"/>
              </a:rPr>
              <a:t>’, ‘France’);</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in (‘China’, ‘</a:t>
            </a:r>
            <a:r>
              <a:rPr lang="fr-FR" sz="1600" dirty="0" err="1">
                <a:latin typeface="+mj-lt"/>
                <a:sym typeface="Wingdings" panose="05000000000000000000" pitchFamily="2" charset="2"/>
              </a:rPr>
              <a:t>Russia</a:t>
            </a:r>
            <a:r>
              <a:rPr lang="fr-FR" sz="1600" dirty="0">
                <a:latin typeface="+mj-lt"/>
                <a:sym typeface="Wingdings" panose="05000000000000000000" pitchFamily="2" charset="2"/>
              </a:rPr>
              <a:t>’, ‘France’) </a:t>
            </a:r>
            <a:r>
              <a:rPr lang="fr-FR" sz="1600" dirty="0" err="1">
                <a:latin typeface="+mj-lt"/>
                <a:sym typeface="Wingdings" panose="05000000000000000000" pitchFamily="2" charset="2"/>
              </a:rPr>
              <a:t>order</a:t>
            </a:r>
            <a:r>
              <a:rPr lang="fr-FR" sz="1600" dirty="0">
                <a:latin typeface="+mj-lt"/>
                <a:sym typeface="Wingdings" panose="05000000000000000000" pitchFamily="2" charset="2"/>
              </a:rPr>
              <a:t> by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a:t>
            </a:r>
            <a:r>
              <a:rPr lang="fr-FR" sz="1600" dirty="0" err="1">
                <a:latin typeface="+mj-lt"/>
                <a:sym typeface="Wingdings" panose="05000000000000000000" pitchFamily="2" charset="2"/>
              </a:rPr>
              <a:t>limit</a:t>
            </a:r>
            <a:r>
              <a:rPr lang="fr-FR" sz="1600" dirty="0">
                <a:latin typeface="+mj-lt"/>
                <a:sym typeface="Wingdings" panose="05000000000000000000" pitchFamily="2" charset="2"/>
              </a:rPr>
              <a:t> 5;</a:t>
            </a:r>
          </a:p>
          <a:p>
            <a:pPr rtl="0"/>
            <a:endParaRPr lang="fr-FR" sz="1600" dirty="0">
              <a:latin typeface="+mj-lt"/>
              <a:sym typeface="Wingdings" panose="05000000000000000000" pitchFamily="2" charset="2"/>
            </a:endParaRPr>
          </a:p>
        </p:txBody>
      </p:sp>
    </p:spTree>
    <p:extLst>
      <p:ext uri="{BB962C8B-B14F-4D97-AF65-F5344CB8AC3E}">
        <p14:creationId xmlns:p14="http://schemas.microsoft.com/office/powerpoint/2010/main" val="85356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err="1"/>
              <a:t>Between</a:t>
            </a:r>
            <a:r>
              <a:rPr lang="fr-FR" dirty="0"/>
              <a:t> keyword</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date_of_birth</a:t>
            </a:r>
            <a:r>
              <a:rPr lang="fr-FR" sz="1600" dirty="0">
                <a:latin typeface="+mj-lt"/>
                <a:sym typeface="Wingdings" panose="05000000000000000000" pitchFamily="2" charset="2"/>
              </a:rPr>
              <a:t> </a:t>
            </a:r>
            <a:r>
              <a:rPr lang="fr-FR" sz="1600" dirty="0" err="1">
                <a:latin typeface="+mj-lt"/>
                <a:sym typeface="Wingdings" panose="05000000000000000000" pitchFamily="2" charset="2"/>
              </a:rPr>
              <a:t>between</a:t>
            </a:r>
            <a:r>
              <a:rPr lang="fr-FR" sz="1600" dirty="0">
                <a:latin typeface="+mj-lt"/>
                <a:sym typeface="Wingdings" panose="05000000000000000000" pitchFamily="2" charset="2"/>
              </a:rPr>
              <a:t> date ‘2000-01-01’ and data ‘2020-12-31;</a:t>
            </a:r>
          </a:p>
          <a:p>
            <a:endParaRPr lang="fr-FR" sz="1600" dirty="0">
              <a:latin typeface="+mj-lt"/>
              <a:sym typeface="Wingdings" panose="05000000000000000000" pitchFamily="2" charset="2"/>
            </a:endParaRPr>
          </a:p>
          <a:p>
            <a:endParaRPr lang="fr-FR" sz="1600" dirty="0">
              <a:latin typeface="+mj-lt"/>
              <a:sym typeface="Wingdings" panose="05000000000000000000" pitchFamily="2" charset="2"/>
            </a:endParaRP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email like ‘%.com’ </a:t>
            </a:r>
            <a:r>
              <a:rPr lang="fr-FR" sz="1600" dirty="0" err="1">
                <a:latin typeface="+mj-lt"/>
                <a:sym typeface="Wingdings" panose="05000000000000000000" pitchFamily="2" charset="2"/>
              </a:rPr>
              <a:t>limit</a:t>
            </a:r>
            <a:r>
              <a:rPr lang="fr-FR" sz="1600" dirty="0">
                <a:latin typeface="+mj-lt"/>
                <a:sym typeface="Wingdings" panose="05000000000000000000" pitchFamily="2" charset="2"/>
              </a:rPr>
              <a:t> 10;</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email like ‘%@google.com’ </a:t>
            </a:r>
            <a:r>
              <a:rPr lang="fr-FR" sz="1600" dirty="0" err="1">
                <a:latin typeface="+mj-lt"/>
                <a:sym typeface="Wingdings" panose="05000000000000000000" pitchFamily="2" charset="2"/>
              </a:rPr>
              <a:t>limit</a:t>
            </a:r>
            <a:r>
              <a:rPr lang="fr-FR" sz="1600" dirty="0">
                <a:latin typeface="+mj-lt"/>
                <a:sym typeface="Wingdings" panose="05000000000000000000" pitchFamily="2" charset="2"/>
              </a:rPr>
              <a:t> 10;</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email like ‘%@google.%’ </a:t>
            </a:r>
            <a:r>
              <a:rPr lang="fr-FR" sz="1600" dirty="0" err="1">
                <a:latin typeface="+mj-lt"/>
                <a:sym typeface="Wingdings" panose="05000000000000000000" pitchFamily="2" charset="2"/>
              </a:rPr>
              <a:t>limit</a:t>
            </a:r>
            <a:r>
              <a:rPr lang="fr-FR" sz="1600" dirty="0">
                <a:latin typeface="+mj-lt"/>
                <a:sym typeface="Wingdings" panose="05000000000000000000" pitchFamily="2" charset="2"/>
              </a:rPr>
              <a:t> 10;</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email like ‘d%’ </a:t>
            </a:r>
            <a:r>
              <a:rPr lang="fr-FR" sz="1600" dirty="0" err="1">
                <a:latin typeface="+mj-lt"/>
                <a:sym typeface="Wingdings" panose="05000000000000000000" pitchFamily="2" charset="2"/>
              </a:rPr>
              <a:t>limit</a:t>
            </a:r>
            <a:r>
              <a:rPr lang="fr-FR" sz="1600" dirty="0">
                <a:latin typeface="+mj-lt"/>
                <a:sym typeface="Wingdings" panose="05000000000000000000" pitchFamily="2" charset="2"/>
              </a:rPr>
              <a:t> 10;</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like ‘p%’ </a:t>
            </a:r>
            <a:r>
              <a:rPr lang="fr-FR" sz="1600" dirty="0" err="1">
                <a:latin typeface="+mj-lt"/>
                <a:sym typeface="Wingdings" panose="05000000000000000000" pitchFamily="2" charset="2"/>
              </a:rPr>
              <a:t>limit</a:t>
            </a:r>
            <a:r>
              <a:rPr lang="fr-FR" sz="1600" dirty="0">
                <a:latin typeface="+mj-lt"/>
                <a:sym typeface="Wingdings" panose="05000000000000000000" pitchFamily="2" charset="2"/>
              </a:rPr>
              <a:t> 10;      SQL est sensible à la casse.</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a:t>
            </a:r>
            <a:r>
              <a:rPr lang="fr-FR" sz="1600" dirty="0" err="1">
                <a:latin typeface="+mj-lt"/>
                <a:sym typeface="Wingdings" panose="05000000000000000000" pitchFamily="2" charset="2"/>
              </a:rPr>
              <a:t>where</a:t>
            </a:r>
            <a:r>
              <a:rPr lang="fr-FR" sz="1600" dirty="0">
                <a:latin typeface="+mj-lt"/>
                <a:sym typeface="Wingdings" panose="05000000000000000000" pitchFamily="2" charset="2"/>
              </a:rPr>
              <a:t>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a:t>
            </a:r>
            <a:r>
              <a:rPr lang="fr-FR" sz="1600" b="1" dirty="0" err="1">
                <a:latin typeface="+mj-lt"/>
                <a:sym typeface="Wingdings" panose="05000000000000000000" pitchFamily="2" charset="2"/>
              </a:rPr>
              <a:t>ilike</a:t>
            </a:r>
            <a:r>
              <a:rPr lang="fr-FR" sz="1600" dirty="0">
                <a:latin typeface="+mj-lt"/>
                <a:sym typeface="Wingdings" panose="05000000000000000000" pitchFamily="2" charset="2"/>
              </a:rPr>
              <a:t> ‘p%’ </a:t>
            </a:r>
            <a:r>
              <a:rPr lang="fr-FR" sz="1600" dirty="0" err="1">
                <a:latin typeface="+mj-lt"/>
                <a:sym typeface="Wingdings" panose="05000000000000000000" pitchFamily="2" charset="2"/>
              </a:rPr>
              <a:t>limit</a:t>
            </a:r>
            <a:r>
              <a:rPr lang="fr-FR" sz="1600" dirty="0">
                <a:latin typeface="+mj-lt"/>
                <a:sym typeface="Wingdings" panose="05000000000000000000" pitchFamily="2" charset="2"/>
              </a:rPr>
              <a:t> 10;</a:t>
            </a:r>
          </a:p>
        </p:txBody>
      </p:sp>
      <p:sp>
        <p:nvSpPr>
          <p:cNvPr id="5" name="Espace réservé du texte 7">
            <a:extLst>
              <a:ext uri="{FF2B5EF4-FFF2-40B4-BE49-F238E27FC236}">
                <a16:creationId xmlns:a16="http://schemas.microsoft.com/office/drawing/2014/main" id="{3598A4B1-DEBA-4791-876A-D875F10F1E0A}"/>
              </a:ext>
            </a:extLst>
          </p:cNvPr>
          <p:cNvSpPr txBox="1">
            <a:spLocks/>
          </p:cNvSpPr>
          <p:nvPr/>
        </p:nvSpPr>
        <p:spPr>
          <a:xfrm>
            <a:off x="1097279" y="3560063"/>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Like keyword</a:t>
            </a:r>
          </a:p>
        </p:txBody>
      </p:sp>
    </p:spTree>
    <p:extLst>
      <p:ext uri="{BB962C8B-B14F-4D97-AF65-F5344CB8AC3E}">
        <p14:creationId xmlns:p14="http://schemas.microsoft.com/office/powerpoint/2010/main" val="1697270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Group By</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pPr rtl="0"/>
            <a:r>
              <a:rPr lang="fr-FR" sz="1600" dirty="0">
                <a:latin typeface="+mj-lt"/>
                <a:sym typeface="Wingdings" panose="05000000000000000000" pitchFamily="2" charset="2"/>
              </a:rPr>
              <a:t>select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count(*)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group by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a:t>
            </a:r>
          </a:p>
          <a:p>
            <a:r>
              <a:rPr lang="fr-FR" sz="1600" dirty="0">
                <a:latin typeface="+mj-lt"/>
                <a:sym typeface="Wingdings" panose="05000000000000000000" pitchFamily="2" charset="2"/>
              </a:rPr>
              <a:t>select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 count(*)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group by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a:t>
            </a:r>
            <a:r>
              <a:rPr lang="fr-FR" sz="1600" dirty="0" err="1">
                <a:latin typeface="+mj-lt"/>
                <a:sym typeface="Wingdings" panose="05000000000000000000" pitchFamily="2" charset="2"/>
              </a:rPr>
              <a:t>order</a:t>
            </a:r>
            <a:r>
              <a:rPr lang="fr-FR" sz="1600" dirty="0">
                <a:latin typeface="+mj-lt"/>
                <a:sym typeface="Wingdings" panose="05000000000000000000" pitchFamily="2" charset="2"/>
              </a:rPr>
              <a:t> by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a:t>
            </a:r>
          </a:p>
          <a:p>
            <a:pPr rtl="0"/>
            <a:r>
              <a:rPr lang="en-US" sz="1600" dirty="0">
                <a:latin typeface="+mj-lt"/>
                <a:sym typeface="Wingdings" panose="05000000000000000000" pitchFamily="2" charset="2"/>
              </a:rPr>
              <a:t>select </a:t>
            </a:r>
            <a:r>
              <a:rPr lang="en-US" sz="1600" dirty="0" err="1">
                <a:latin typeface="+mj-lt"/>
                <a:sym typeface="Wingdings" panose="05000000000000000000" pitchFamily="2" charset="2"/>
              </a:rPr>
              <a:t>country_of_birth</a:t>
            </a:r>
            <a:r>
              <a:rPr lang="en-US" sz="1600" dirty="0">
                <a:latin typeface="+mj-lt"/>
                <a:sym typeface="Wingdings" panose="05000000000000000000" pitchFamily="2" charset="2"/>
              </a:rPr>
              <a:t> , count(*) from person2 group by </a:t>
            </a:r>
            <a:r>
              <a:rPr lang="en-US" sz="1600" dirty="0" err="1">
                <a:latin typeface="+mj-lt"/>
                <a:sym typeface="Wingdings" panose="05000000000000000000" pitchFamily="2" charset="2"/>
              </a:rPr>
              <a:t>country_of_birth</a:t>
            </a:r>
            <a:r>
              <a:rPr lang="en-US" sz="1600" dirty="0">
                <a:latin typeface="+mj-lt"/>
                <a:sym typeface="Wingdings" panose="05000000000000000000" pitchFamily="2" charset="2"/>
              </a:rPr>
              <a:t> order by count desc;</a:t>
            </a:r>
          </a:p>
          <a:p>
            <a:pPr rtl="0"/>
            <a:endParaRPr lang="en-US" sz="1600" dirty="0">
              <a:latin typeface="+mj-lt"/>
              <a:sym typeface="Wingdings" panose="05000000000000000000" pitchFamily="2" charset="2"/>
            </a:endParaRPr>
          </a:p>
          <a:p>
            <a:pPr rtl="0"/>
            <a:endParaRPr lang="en-US" sz="1600" dirty="0">
              <a:latin typeface="+mj-lt"/>
              <a:sym typeface="Wingdings" panose="05000000000000000000" pitchFamily="2" charset="2"/>
            </a:endParaRPr>
          </a:p>
          <a:p>
            <a:r>
              <a:rPr lang="en-US" sz="1600" dirty="0">
                <a:latin typeface="+mj-lt"/>
                <a:sym typeface="Wingdings" panose="05000000000000000000" pitchFamily="2" charset="2"/>
              </a:rPr>
              <a:t>select </a:t>
            </a:r>
            <a:r>
              <a:rPr lang="en-US" sz="1600" dirty="0" err="1">
                <a:latin typeface="+mj-lt"/>
                <a:sym typeface="Wingdings" panose="05000000000000000000" pitchFamily="2" charset="2"/>
              </a:rPr>
              <a:t>country_of_birth</a:t>
            </a:r>
            <a:r>
              <a:rPr lang="en-US" sz="1600" dirty="0">
                <a:latin typeface="+mj-lt"/>
                <a:sym typeface="Wingdings" panose="05000000000000000000" pitchFamily="2" charset="2"/>
              </a:rPr>
              <a:t> , count(*) from person2 group by </a:t>
            </a:r>
            <a:r>
              <a:rPr lang="en-US" sz="1600" dirty="0" err="1">
                <a:latin typeface="+mj-lt"/>
                <a:sym typeface="Wingdings" panose="05000000000000000000" pitchFamily="2" charset="2"/>
              </a:rPr>
              <a:t>country_of_birth</a:t>
            </a:r>
            <a:r>
              <a:rPr lang="en-US" sz="1600" dirty="0">
                <a:latin typeface="+mj-lt"/>
                <a:sym typeface="Wingdings" panose="05000000000000000000" pitchFamily="2" charset="2"/>
              </a:rPr>
              <a:t> having count(*)&gt; 5 order by count </a:t>
            </a:r>
            <a:r>
              <a:rPr lang="en-US" sz="1600" dirty="0" err="1">
                <a:latin typeface="+mj-lt"/>
                <a:sym typeface="Wingdings" panose="05000000000000000000" pitchFamily="2" charset="2"/>
              </a:rPr>
              <a:t>asc</a:t>
            </a:r>
            <a:r>
              <a:rPr lang="en-US" sz="1600" dirty="0">
                <a:latin typeface="+mj-lt"/>
                <a:sym typeface="Wingdings" panose="05000000000000000000" pitchFamily="2" charset="2"/>
              </a:rPr>
              <a:t>;</a:t>
            </a:r>
            <a:endParaRPr lang="fr-FR" sz="1600" dirty="0">
              <a:latin typeface="+mj-lt"/>
              <a:sym typeface="Wingdings" panose="05000000000000000000" pitchFamily="2" charset="2"/>
            </a:endParaRPr>
          </a:p>
          <a:p>
            <a:r>
              <a:rPr lang="en-US" sz="1600" dirty="0">
                <a:latin typeface="+mj-lt"/>
                <a:sym typeface="Wingdings" panose="05000000000000000000" pitchFamily="2" charset="2"/>
              </a:rPr>
              <a:t>select </a:t>
            </a:r>
            <a:r>
              <a:rPr lang="en-US" sz="1600" dirty="0" err="1">
                <a:latin typeface="+mj-lt"/>
                <a:sym typeface="Wingdings" panose="05000000000000000000" pitchFamily="2" charset="2"/>
              </a:rPr>
              <a:t>country_of_birth</a:t>
            </a:r>
            <a:r>
              <a:rPr lang="en-US" sz="1600" dirty="0">
                <a:latin typeface="+mj-lt"/>
                <a:sym typeface="Wingdings" panose="05000000000000000000" pitchFamily="2" charset="2"/>
              </a:rPr>
              <a:t> , count(*) from person2 group by </a:t>
            </a:r>
            <a:r>
              <a:rPr lang="en-US" sz="1600" dirty="0" err="1">
                <a:latin typeface="+mj-lt"/>
                <a:sym typeface="Wingdings" panose="05000000000000000000" pitchFamily="2" charset="2"/>
              </a:rPr>
              <a:t>country_of_birth</a:t>
            </a:r>
            <a:r>
              <a:rPr lang="en-US" sz="1600" dirty="0">
                <a:latin typeface="+mj-lt"/>
                <a:sym typeface="Wingdings" panose="05000000000000000000" pitchFamily="2" charset="2"/>
              </a:rPr>
              <a:t> having count(*)&gt;= 5 order by count </a:t>
            </a:r>
            <a:r>
              <a:rPr lang="en-US" sz="1600" dirty="0" err="1">
                <a:latin typeface="+mj-lt"/>
                <a:sym typeface="Wingdings" panose="05000000000000000000" pitchFamily="2" charset="2"/>
              </a:rPr>
              <a:t>asc</a:t>
            </a:r>
            <a:r>
              <a:rPr lang="en-US" sz="1600" dirty="0">
                <a:latin typeface="+mj-lt"/>
                <a:sym typeface="Wingdings" panose="05000000000000000000" pitchFamily="2" charset="2"/>
              </a:rPr>
              <a:t>;</a:t>
            </a:r>
            <a:endParaRPr lang="fr-FR" sz="1600" dirty="0">
              <a:latin typeface="+mj-lt"/>
              <a:sym typeface="Wingdings" panose="05000000000000000000" pitchFamily="2" charset="2"/>
            </a:endParaRPr>
          </a:p>
          <a:p>
            <a:pPr rtl="0"/>
            <a:endParaRPr lang="fr-FR" sz="1600" dirty="0">
              <a:latin typeface="+mj-lt"/>
              <a:sym typeface="Wingdings" panose="05000000000000000000" pitchFamily="2" charset="2"/>
            </a:endParaRPr>
          </a:p>
        </p:txBody>
      </p:sp>
      <p:sp>
        <p:nvSpPr>
          <p:cNvPr id="5" name="Espace réservé du texte 7">
            <a:extLst>
              <a:ext uri="{FF2B5EF4-FFF2-40B4-BE49-F238E27FC236}">
                <a16:creationId xmlns:a16="http://schemas.microsoft.com/office/drawing/2014/main" id="{15118161-7619-4A63-876F-7124AEE4E4E7}"/>
              </a:ext>
            </a:extLst>
          </p:cNvPr>
          <p:cNvSpPr txBox="1">
            <a:spLocks/>
          </p:cNvSpPr>
          <p:nvPr/>
        </p:nvSpPr>
        <p:spPr>
          <a:xfrm>
            <a:off x="1097278" y="4267200"/>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HAVING</a:t>
            </a:r>
          </a:p>
        </p:txBody>
      </p:sp>
    </p:spTree>
    <p:extLst>
      <p:ext uri="{BB962C8B-B14F-4D97-AF65-F5344CB8AC3E}">
        <p14:creationId xmlns:p14="http://schemas.microsoft.com/office/powerpoint/2010/main" val="4005077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Car table</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4" y="2958274"/>
            <a:ext cx="10745823" cy="3766376"/>
          </a:xfrm>
        </p:spPr>
        <p:txBody>
          <a:bodyPr rtlCol="0">
            <a:normAutofit/>
          </a:bodyPr>
          <a:lstStyle/>
          <a:p>
            <a:pPr rtl="0"/>
            <a:r>
              <a:rPr lang="fr-FR" sz="1600" dirty="0">
                <a:latin typeface="+mj-lt"/>
                <a:sym typeface="Wingdings" panose="05000000000000000000" pitchFamily="2" charset="2"/>
              </a:rPr>
              <a:t>Revenir sur : </a:t>
            </a:r>
            <a:r>
              <a:rPr lang="fr-FR" sz="1600" dirty="0">
                <a:latin typeface="+mj-lt"/>
                <a:sym typeface="Wingdings" panose="05000000000000000000" pitchFamily="2" charset="2"/>
                <a:hlinkClick r:id="rId3"/>
              </a:rPr>
              <a:t>https://www.mockaroo.com/</a:t>
            </a:r>
            <a:endParaRPr lang="fr-FR" sz="1600" dirty="0">
              <a:latin typeface="+mj-lt"/>
              <a:sym typeface="Wingdings" panose="05000000000000000000" pitchFamily="2" charset="2"/>
            </a:endParaRPr>
          </a:p>
          <a:p>
            <a:pPr rtl="0"/>
            <a:r>
              <a:rPr lang="fr-FR" sz="1600" dirty="0">
                <a:latin typeface="+mj-lt"/>
                <a:sym typeface="Wingdings" panose="05000000000000000000" pitchFamily="2" charset="2"/>
              </a:rPr>
              <a:t>Simuler les données suivantes : </a:t>
            </a:r>
            <a:r>
              <a:rPr lang="fr-FR" sz="1600" b="1" dirty="0">
                <a:latin typeface="+mj-lt"/>
                <a:sym typeface="Wingdings" panose="05000000000000000000" pitchFamily="2" charset="2"/>
              </a:rPr>
              <a:t>id</a:t>
            </a:r>
            <a:r>
              <a:rPr lang="fr-FR" sz="1600" dirty="0">
                <a:latin typeface="+mj-lt"/>
                <a:sym typeface="Wingdings" panose="05000000000000000000" pitchFamily="2" charset="2"/>
              </a:rPr>
              <a:t> (type: Row </a:t>
            </a:r>
            <a:r>
              <a:rPr lang="fr-FR" sz="1600" dirty="0" err="1">
                <a:latin typeface="+mj-lt"/>
                <a:sym typeface="Wingdings" panose="05000000000000000000" pitchFamily="2" charset="2"/>
              </a:rPr>
              <a:t>Number</a:t>
            </a:r>
            <a:r>
              <a:rPr lang="fr-FR" sz="1600" dirty="0">
                <a:latin typeface="+mj-lt"/>
                <a:sym typeface="Wingdings" panose="05000000000000000000" pitchFamily="2" charset="2"/>
              </a:rPr>
              <a:t>), </a:t>
            </a:r>
            <a:r>
              <a:rPr lang="fr-FR" sz="1600" b="1" dirty="0" err="1">
                <a:latin typeface="+mj-lt"/>
                <a:sym typeface="Wingdings" panose="05000000000000000000" pitchFamily="2" charset="2"/>
              </a:rPr>
              <a:t>make</a:t>
            </a:r>
            <a:r>
              <a:rPr lang="fr-FR" sz="1600" dirty="0">
                <a:latin typeface="+mj-lt"/>
                <a:sym typeface="Wingdings" panose="05000000000000000000" pitchFamily="2" charset="2"/>
              </a:rPr>
              <a:t> (type: car </a:t>
            </a:r>
            <a:r>
              <a:rPr lang="fr-FR" sz="1600" dirty="0" err="1">
                <a:latin typeface="+mj-lt"/>
                <a:sym typeface="Wingdings" panose="05000000000000000000" pitchFamily="2" charset="2"/>
              </a:rPr>
              <a:t>make</a:t>
            </a:r>
            <a:r>
              <a:rPr lang="fr-FR" sz="1600" dirty="0">
                <a:latin typeface="+mj-lt"/>
                <a:sym typeface="Wingdings" panose="05000000000000000000" pitchFamily="2" charset="2"/>
              </a:rPr>
              <a:t>), </a:t>
            </a:r>
            <a:r>
              <a:rPr lang="fr-FR" sz="1600" b="1" dirty="0">
                <a:latin typeface="+mj-lt"/>
                <a:sym typeface="Wingdings" panose="05000000000000000000" pitchFamily="2" charset="2"/>
              </a:rPr>
              <a:t>model</a:t>
            </a:r>
            <a:r>
              <a:rPr lang="fr-FR" sz="1600" dirty="0">
                <a:latin typeface="+mj-lt"/>
                <a:sym typeface="Wingdings" panose="05000000000000000000" pitchFamily="2" charset="2"/>
              </a:rPr>
              <a:t> (type: car model), </a:t>
            </a:r>
            <a:r>
              <a:rPr lang="fr-FR" sz="1600" b="1" dirty="0" err="1">
                <a:latin typeface="+mj-lt"/>
                <a:sym typeface="Wingdings" panose="05000000000000000000" pitchFamily="2" charset="2"/>
              </a:rPr>
              <a:t>price</a:t>
            </a:r>
            <a:r>
              <a:rPr lang="fr-FR" sz="1600" dirty="0">
                <a:latin typeface="+mj-lt"/>
                <a:sym typeface="Wingdings" panose="05000000000000000000" pitchFamily="2" charset="2"/>
              </a:rPr>
              <a:t> (type: </a:t>
            </a:r>
            <a:r>
              <a:rPr lang="fr-FR" sz="1600" dirty="0" err="1">
                <a:latin typeface="+mj-lt"/>
                <a:sym typeface="Wingdings" panose="05000000000000000000" pitchFamily="2" charset="2"/>
              </a:rPr>
              <a:t>number</a:t>
            </a:r>
            <a:r>
              <a:rPr lang="fr-FR" sz="1600" dirty="0">
                <a:latin typeface="+mj-lt"/>
                <a:sym typeface="Wingdings" panose="05000000000000000000" pitchFamily="2" charset="2"/>
              </a:rPr>
              <a:t>)</a:t>
            </a:r>
          </a:p>
          <a:p>
            <a:pPr rtl="0"/>
            <a:r>
              <a:rPr lang="fr-FR" sz="1600" dirty="0">
                <a:latin typeface="+mj-lt"/>
                <a:sym typeface="Wingdings" panose="05000000000000000000" pitchFamily="2" charset="2"/>
              </a:rPr>
              <a:t>Pour le champs </a:t>
            </a:r>
            <a:r>
              <a:rPr lang="fr-FR" sz="1600" b="1" dirty="0">
                <a:latin typeface="+mj-lt"/>
                <a:sym typeface="Wingdings" panose="05000000000000000000" pitchFamily="2" charset="2"/>
              </a:rPr>
              <a:t>money</a:t>
            </a:r>
            <a:r>
              <a:rPr lang="fr-FR" sz="1600" dirty="0">
                <a:latin typeface="+mj-lt"/>
                <a:sym typeface="Wingdings" panose="05000000000000000000" pitchFamily="2" charset="2"/>
              </a:rPr>
              <a:t>, choisir des valeurs entre 10000 et 100000 :</a:t>
            </a:r>
          </a:p>
          <a:p>
            <a:pPr rtl="0"/>
            <a:r>
              <a:rPr lang="fr-FR" sz="1600" dirty="0">
                <a:latin typeface="+mj-lt"/>
                <a:sym typeface="Wingdings" panose="05000000000000000000" pitchFamily="2" charset="2"/>
              </a:rPr>
              <a:t>Sur votre ide effectuer les changements suivants :</a:t>
            </a:r>
          </a:p>
          <a:p>
            <a:pPr marL="0" indent="0" rtl="0">
              <a:buNone/>
            </a:pPr>
            <a:r>
              <a:rPr lang="fr-FR" sz="1600" dirty="0">
                <a:latin typeface="+mj-lt"/>
                <a:sym typeface="Wingdings" panose="05000000000000000000" pitchFamily="2" charset="2"/>
              </a:rPr>
              <a:t>Price en double précision</a:t>
            </a:r>
          </a:p>
          <a:p>
            <a:pPr rtl="0"/>
            <a:endParaRPr lang="fr-FR" sz="1600" dirty="0">
              <a:latin typeface="+mj-lt"/>
              <a:sym typeface="Wingdings" panose="05000000000000000000" pitchFamily="2" charset="2"/>
            </a:endParaRPr>
          </a:p>
          <a:p>
            <a:pPr rtl="0"/>
            <a:r>
              <a:rPr lang="fr-FR" sz="1600" dirty="0">
                <a:latin typeface="+mj-lt"/>
                <a:sym typeface="Wingdings" panose="05000000000000000000" pitchFamily="2" charset="2"/>
              </a:rPr>
              <a:t>Après avoir enregistré, lancer la requête sur le Shell : \i …</a:t>
            </a:r>
          </a:p>
          <a:p>
            <a:pPr rtl="0"/>
            <a:endParaRPr lang="fr-FR" sz="1600" dirty="0">
              <a:latin typeface="+mj-lt"/>
              <a:sym typeface="Wingdings" panose="05000000000000000000" pitchFamily="2" charset="2"/>
            </a:endParaRPr>
          </a:p>
          <a:p>
            <a:pPr marL="0" indent="0" rtl="0">
              <a:buNone/>
            </a:pPr>
            <a:endParaRPr lang="fr-FR" sz="1600" dirty="0">
              <a:latin typeface="+mj-lt"/>
              <a:sym typeface="Wingdings" panose="05000000000000000000" pitchFamily="2" charset="2"/>
            </a:endParaRPr>
          </a:p>
        </p:txBody>
      </p:sp>
      <p:pic>
        <p:nvPicPr>
          <p:cNvPr id="5" name="Image 4">
            <a:extLst>
              <a:ext uri="{FF2B5EF4-FFF2-40B4-BE49-F238E27FC236}">
                <a16:creationId xmlns:a16="http://schemas.microsoft.com/office/drawing/2014/main" id="{B5E0E2A1-6F4E-4EC6-82D2-BBE81386F5FF}"/>
              </a:ext>
            </a:extLst>
          </p:cNvPr>
          <p:cNvPicPr>
            <a:picLocks noChangeAspect="1"/>
          </p:cNvPicPr>
          <p:nvPr/>
        </p:nvPicPr>
        <p:blipFill>
          <a:blip r:embed="rId4"/>
          <a:stretch>
            <a:fillRect/>
          </a:stretch>
        </p:blipFill>
        <p:spPr>
          <a:xfrm>
            <a:off x="5568498" y="4292999"/>
            <a:ext cx="2867025" cy="885825"/>
          </a:xfrm>
          <a:prstGeom prst="rect">
            <a:avLst/>
          </a:prstGeom>
        </p:spPr>
      </p:pic>
      <p:pic>
        <p:nvPicPr>
          <p:cNvPr id="9" name="Image 8">
            <a:extLst>
              <a:ext uri="{FF2B5EF4-FFF2-40B4-BE49-F238E27FC236}">
                <a16:creationId xmlns:a16="http://schemas.microsoft.com/office/drawing/2014/main" id="{E12FA18D-900A-4F9C-AAFB-D0A2CF6DB641}"/>
              </a:ext>
            </a:extLst>
          </p:cNvPr>
          <p:cNvPicPr>
            <a:picLocks noChangeAspect="1"/>
          </p:cNvPicPr>
          <p:nvPr/>
        </p:nvPicPr>
        <p:blipFill>
          <a:blip r:embed="rId5"/>
          <a:stretch>
            <a:fillRect/>
          </a:stretch>
        </p:blipFill>
        <p:spPr>
          <a:xfrm>
            <a:off x="6931927" y="3791624"/>
            <a:ext cx="4972050" cy="361950"/>
          </a:xfrm>
          <a:prstGeom prst="rect">
            <a:avLst/>
          </a:prstGeom>
        </p:spPr>
      </p:pic>
    </p:spTree>
    <p:extLst>
      <p:ext uri="{BB962C8B-B14F-4D97-AF65-F5344CB8AC3E}">
        <p14:creationId xmlns:p14="http://schemas.microsoft.com/office/powerpoint/2010/main" val="31823030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MIN MAX AVG</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958274"/>
            <a:ext cx="10433770" cy="3766376"/>
          </a:xfrm>
        </p:spPr>
        <p:txBody>
          <a:bodyPr rtlCol="0">
            <a:normAutofit/>
          </a:bodyPr>
          <a:lstStyle/>
          <a:p>
            <a:pPr rtl="0"/>
            <a:r>
              <a:rPr lang="fr-FR" sz="1600" dirty="0">
                <a:latin typeface="+mj-lt"/>
                <a:sym typeface="Wingdings" panose="05000000000000000000" pitchFamily="2" charset="2"/>
              </a:rPr>
              <a:t>select MAX(</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FROM car;</a:t>
            </a:r>
          </a:p>
          <a:p>
            <a:r>
              <a:rPr lang="fr-FR" sz="1600" dirty="0">
                <a:latin typeface="+mj-lt"/>
                <a:sym typeface="Wingdings" panose="05000000000000000000" pitchFamily="2" charset="2"/>
              </a:rPr>
              <a:t>select MIN(</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FROM car;</a:t>
            </a:r>
          </a:p>
          <a:p>
            <a:r>
              <a:rPr lang="fr-FR" sz="1600" dirty="0">
                <a:latin typeface="+mj-lt"/>
                <a:sym typeface="Wingdings" panose="05000000000000000000" pitchFamily="2" charset="2"/>
              </a:rPr>
              <a:t>select AVG(</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FROM car;</a:t>
            </a:r>
          </a:p>
          <a:p>
            <a:r>
              <a:rPr lang="fr-FR" sz="1600" dirty="0">
                <a:latin typeface="+mj-lt"/>
                <a:sym typeface="Wingdings" panose="05000000000000000000" pitchFamily="2" charset="2"/>
              </a:rPr>
              <a:t>select ROUND(AVG(</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FROM car;</a:t>
            </a:r>
          </a:p>
          <a:p>
            <a:r>
              <a:rPr lang="fr-FR" sz="1600" dirty="0">
                <a:latin typeface="+mj-lt"/>
                <a:sym typeface="Wingdings" panose="05000000000000000000" pitchFamily="2" charset="2"/>
              </a:rPr>
              <a:t>select </a:t>
            </a:r>
            <a:r>
              <a:rPr lang="fr-FR" sz="1600" dirty="0" err="1">
                <a:latin typeface="+mj-lt"/>
                <a:sym typeface="Wingdings" panose="05000000000000000000" pitchFamily="2" charset="2"/>
              </a:rPr>
              <a:t>make</a:t>
            </a:r>
            <a:r>
              <a:rPr lang="fr-FR" sz="1600" dirty="0">
                <a:latin typeface="+mj-lt"/>
                <a:sym typeface="Wingdings" panose="05000000000000000000" pitchFamily="2" charset="2"/>
              </a:rPr>
              <a:t>, model, MIN(</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car GROUP BY </a:t>
            </a:r>
            <a:r>
              <a:rPr lang="fr-FR" sz="1600" dirty="0" err="1">
                <a:latin typeface="+mj-lt"/>
                <a:sym typeface="Wingdings" panose="05000000000000000000" pitchFamily="2" charset="2"/>
              </a:rPr>
              <a:t>make</a:t>
            </a:r>
            <a:r>
              <a:rPr lang="fr-FR" sz="1600" dirty="0">
                <a:latin typeface="+mj-lt"/>
                <a:sym typeface="Wingdings" panose="05000000000000000000" pitchFamily="2" charset="2"/>
              </a:rPr>
              <a:t>, model;</a:t>
            </a:r>
          </a:p>
          <a:p>
            <a:r>
              <a:rPr lang="fr-FR" sz="1600" dirty="0">
                <a:latin typeface="+mj-lt"/>
                <a:sym typeface="Wingdings" panose="05000000000000000000" pitchFamily="2" charset="2"/>
              </a:rPr>
              <a:t>select </a:t>
            </a:r>
            <a:r>
              <a:rPr lang="fr-FR" sz="1600" dirty="0" err="1">
                <a:latin typeface="+mj-lt"/>
                <a:sym typeface="Wingdings" panose="05000000000000000000" pitchFamily="2" charset="2"/>
              </a:rPr>
              <a:t>make</a:t>
            </a:r>
            <a:r>
              <a:rPr lang="fr-FR" sz="1600" dirty="0">
                <a:latin typeface="+mj-lt"/>
                <a:sym typeface="Wingdings" panose="05000000000000000000" pitchFamily="2" charset="2"/>
              </a:rPr>
              <a:t>, MAX(</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car GROUP BY </a:t>
            </a:r>
            <a:r>
              <a:rPr lang="fr-FR" sz="1600" dirty="0" err="1">
                <a:latin typeface="+mj-lt"/>
                <a:sym typeface="Wingdings" panose="05000000000000000000" pitchFamily="2" charset="2"/>
              </a:rPr>
              <a:t>make</a:t>
            </a:r>
            <a:r>
              <a:rPr lang="fr-FR" sz="1600" dirty="0">
                <a:latin typeface="+mj-lt"/>
                <a:sym typeface="Wingdings" panose="05000000000000000000" pitchFamily="2" charset="2"/>
              </a:rPr>
              <a:t>;</a:t>
            </a:r>
          </a:p>
          <a:p>
            <a:endParaRPr lang="fr-FR" sz="1600" dirty="0">
              <a:latin typeface="+mj-lt"/>
              <a:sym typeface="Wingdings" panose="05000000000000000000" pitchFamily="2" charset="2"/>
            </a:endParaRPr>
          </a:p>
          <a:p>
            <a:r>
              <a:rPr lang="fr-FR" sz="1600" dirty="0">
                <a:latin typeface="+mj-lt"/>
                <a:sym typeface="Wingdings" panose="05000000000000000000" pitchFamily="2" charset="2"/>
              </a:rPr>
              <a:t>select SUM(</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car;</a:t>
            </a:r>
          </a:p>
          <a:p>
            <a:r>
              <a:rPr lang="fr-FR" sz="1600" dirty="0">
                <a:latin typeface="+mj-lt"/>
                <a:sym typeface="Wingdings" panose="05000000000000000000" pitchFamily="2" charset="2"/>
              </a:rPr>
              <a:t>Select </a:t>
            </a:r>
            <a:r>
              <a:rPr lang="fr-FR" sz="1600" dirty="0" err="1">
                <a:latin typeface="+mj-lt"/>
                <a:sym typeface="Wingdings" panose="05000000000000000000" pitchFamily="2" charset="2"/>
              </a:rPr>
              <a:t>make</a:t>
            </a:r>
            <a:r>
              <a:rPr lang="fr-FR" sz="1600" dirty="0">
                <a:latin typeface="+mj-lt"/>
                <a:sym typeface="Wingdings" panose="05000000000000000000" pitchFamily="2" charset="2"/>
              </a:rPr>
              <a:t>, SUM(</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car GROUP BY </a:t>
            </a:r>
            <a:r>
              <a:rPr lang="fr-FR" sz="1600" dirty="0" err="1">
                <a:latin typeface="+mj-lt"/>
                <a:sym typeface="Wingdings" panose="05000000000000000000" pitchFamily="2" charset="2"/>
              </a:rPr>
              <a:t>make</a:t>
            </a:r>
            <a:r>
              <a:rPr lang="fr-FR" sz="1600" dirty="0">
                <a:latin typeface="+mj-lt"/>
                <a:sym typeface="Wingdings" panose="05000000000000000000" pitchFamily="2" charset="2"/>
              </a:rPr>
              <a:t>;</a:t>
            </a:r>
          </a:p>
        </p:txBody>
      </p:sp>
      <p:sp>
        <p:nvSpPr>
          <p:cNvPr id="6" name="Espace réservé du texte 7">
            <a:extLst>
              <a:ext uri="{FF2B5EF4-FFF2-40B4-BE49-F238E27FC236}">
                <a16:creationId xmlns:a16="http://schemas.microsoft.com/office/drawing/2014/main" id="{5E7AD9CA-DB75-4086-A777-FFC49024002B}"/>
              </a:ext>
            </a:extLst>
          </p:cNvPr>
          <p:cNvSpPr txBox="1">
            <a:spLocks/>
          </p:cNvSpPr>
          <p:nvPr/>
        </p:nvSpPr>
        <p:spPr>
          <a:xfrm>
            <a:off x="1097278" y="5270500"/>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SUM</a:t>
            </a:r>
          </a:p>
        </p:txBody>
      </p:sp>
    </p:spTree>
    <p:extLst>
      <p:ext uri="{BB962C8B-B14F-4D97-AF65-F5344CB8AC3E}">
        <p14:creationId xmlns:p14="http://schemas.microsoft.com/office/powerpoint/2010/main" val="3342186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8" name="Espace réservé du texte 7">
            <a:extLst>
              <a:ext uri="{FF2B5EF4-FFF2-40B4-BE49-F238E27FC236}">
                <a16:creationId xmlns:a16="http://schemas.microsoft.com/office/drawing/2014/main" id="{1111990D-2065-4E70-8B07-FD6CFB591A6D}"/>
              </a:ext>
            </a:extLst>
          </p:cNvPr>
          <p:cNvSpPr>
            <a:spLocks noGrp="1"/>
          </p:cNvSpPr>
          <p:nvPr>
            <p:ph type="body" idx="1"/>
          </p:nvPr>
        </p:nvSpPr>
        <p:spPr>
          <a:xfrm>
            <a:off x="1097279" y="2057400"/>
            <a:ext cx="6151245" cy="736282"/>
          </a:xfrm>
        </p:spPr>
        <p:txBody>
          <a:bodyPr rtlCol="0"/>
          <a:lstStyle/>
          <a:p>
            <a:pPr rtl="0"/>
            <a:r>
              <a:rPr lang="fr-FR" dirty="0"/>
              <a:t>ARITHMETIC OPERATORS</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616200"/>
            <a:ext cx="10433770" cy="4108450"/>
          </a:xfrm>
        </p:spPr>
        <p:txBody>
          <a:bodyPr rtlCol="0">
            <a:normAutofit/>
          </a:bodyPr>
          <a:lstStyle/>
          <a:p>
            <a:pPr rtl="0"/>
            <a:r>
              <a:rPr lang="fr-FR" sz="1600" dirty="0">
                <a:latin typeface="+mj-lt"/>
                <a:sym typeface="Wingdings" panose="05000000000000000000" pitchFamily="2" charset="2"/>
              </a:rPr>
              <a:t>On pourrait faire des calculs ou des statistiques en utilisant les opérateurs arithmétiques : </a:t>
            </a:r>
          </a:p>
          <a:p>
            <a:pPr lvl="1"/>
            <a:r>
              <a:rPr lang="fr-FR" sz="1400" dirty="0">
                <a:latin typeface="+mj-lt"/>
                <a:sym typeface="Wingdings" panose="05000000000000000000" pitchFamily="2" charset="2"/>
              </a:rPr>
              <a:t>select 10+2;   -   select 10^2 ;  -   select 10!;</a:t>
            </a:r>
          </a:p>
          <a:p>
            <a:r>
              <a:rPr lang="fr-FR" sz="1600" dirty="0">
                <a:latin typeface="+mj-lt"/>
                <a:sym typeface="Wingdings" panose="05000000000000000000" pitchFamily="2" charset="2"/>
              </a:rPr>
              <a:t>select id, </a:t>
            </a:r>
            <a:r>
              <a:rPr lang="fr-FR" sz="1600" dirty="0" err="1">
                <a:latin typeface="+mj-lt"/>
                <a:sym typeface="Wingdings" panose="05000000000000000000" pitchFamily="2" charset="2"/>
              </a:rPr>
              <a:t>make</a:t>
            </a:r>
            <a:r>
              <a:rPr lang="fr-FR" sz="1600" dirty="0">
                <a:latin typeface="+mj-lt"/>
                <a:sym typeface="Wingdings" panose="05000000000000000000" pitchFamily="2" charset="2"/>
              </a:rPr>
              <a:t>, model, </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ROUND(</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 .10, 2)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car;</a:t>
            </a:r>
          </a:p>
          <a:p>
            <a:pPr marL="0" indent="0">
              <a:buNone/>
            </a:pPr>
            <a:endParaRPr lang="fr-FR" sz="1600" dirty="0">
              <a:latin typeface="+mj-lt"/>
              <a:sym typeface="Wingdings" panose="05000000000000000000" pitchFamily="2" charset="2"/>
            </a:endParaRPr>
          </a:p>
          <a:p>
            <a:r>
              <a:rPr lang="fr-FR" sz="1600" dirty="0">
                <a:latin typeface="+mj-lt"/>
                <a:sym typeface="Wingdings" panose="05000000000000000000" pitchFamily="2" charset="2"/>
              </a:rPr>
              <a:t>select id, </a:t>
            </a:r>
            <a:r>
              <a:rPr lang="fr-FR" sz="1600" dirty="0" err="1">
                <a:latin typeface="+mj-lt"/>
                <a:sym typeface="Wingdings" panose="05000000000000000000" pitchFamily="2" charset="2"/>
              </a:rPr>
              <a:t>make</a:t>
            </a:r>
            <a:r>
              <a:rPr lang="fr-FR" sz="1600" dirty="0">
                <a:latin typeface="+mj-lt"/>
                <a:sym typeface="Wingdings" panose="05000000000000000000" pitchFamily="2" charset="2"/>
              </a:rPr>
              <a:t>, model, </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ROUND(</a:t>
            </a:r>
            <a:r>
              <a:rPr lang="fr-FR" sz="1600" dirty="0" err="1">
                <a:latin typeface="+mj-lt"/>
                <a:sym typeface="Wingdings" panose="05000000000000000000" pitchFamily="2" charset="2"/>
              </a:rPr>
              <a:t>price</a:t>
            </a:r>
            <a:r>
              <a:rPr lang="fr-FR" sz="1600" dirty="0">
                <a:latin typeface="+mj-lt"/>
                <a:sym typeface="Wingdings" panose="05000000000000000000" pitchFamily="2" charset="2"/>
              </a:rPr>
              <a:t> * .10, 2) as </a:t>
            </a:r>
            <a:r>
              <a:rPr lang="fr-FR" sz="1600" dirty="0" err="1">
                <a:latin typeface="+mj-lt"/>
                <a:sym typeface="Wingdings" panose="05000000000000000000" pitchFamily="2" charset="2"/>
              </a:rPr>
              <a:t>ten_percent</a:t>
            </a:r>
            <a:r>
              <a:rPr lang="fr-FR" sz="1600" dirty="0">
                <a:latin typeface="+mj-lt"/>
                <a:sym typeface="Wingdings" panose="05000000000000000000" pitchFamily="2" charset="2"/>
              </a:rPr>
              <a:t>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car;</a:t>
            </a:r>
          </a:p>
          <a:p>
            <a:endParaRPr lang="fr-FR" sz="1600" dirty="0">
              <a:latin typeface="+mj-lt"/>
              <a:sym typeface="Wingdings" panose="05000000000000000000" pitchFamily="2" charset="2"/>
            </a:endParaRPr>
          </a:p>
          <a:p>
            <a:r>
              <a:rPr lang="fr-FR" sz="1600" dirty="0">
                <a:latin typeface="+mj-lt"/>
                <a:sym typeface="Wingdings" panose="05000000000000000000" pitchFamily="2" charset="2"/>
              </a:rPr>
              <a:t>Select coalesce(1);</a:t>
            </a:r>
          </a:p>
          <a:p>
            <a:r>
              <a:rPr lang="fr-FR" sz="1600" dirty="0">
                <a:latin typeface="+mj-lt"/>
                <a:sym typeface="Wingdings" panose="05000000000000000000" pitchFamily="2" charset="2"/>
              </a:rPr>
              <a:t>Select coalesce(</a:t>
            </a:r>
            <a:r>
              <a:rPr lang="fr-FR" sz="1600" dirty="0" err="1">
                <a:latin typeface="+mj-lt"/>
                <a:sym typeface="Wingdings" panose="05000000000000000000" pitchFamily="2" charset="2"/>
              </a:rPr>
              <a:t>null</a:t>
            </a:r>
            <a:r>
              <a:rPr lang="fr-FR" sz="1600" dirty="0">
                <a:latin typeface="+mj-lt"/>
                <a:sym typeface="Wingdings" panose="05000000000000000000" pitchFamily="2" charset="2"/>
              </a:rPr>
              <a:t>, 1); #default value </a:t>
            </a:r>
            <a:r>
              <a:rPr lang="fr-FR" sz="1600" dirty="0" err="1">
                <a:latin typeface="+mj-lt"/>
                <a:sym typeface="Wingdings" panose="05000000000000000000" pitchFamily="2" charset="2"/>
              </a:rPr>
              <a:t>will</a:t>
            </a:r>
            <a:r>
              <a:rPr lang="fr-FR" sz="1600" dirty="0">
                <a:latin typeface="+mj-lt"/>
                <a:sym typeface="Wingdings" panose="05000000000000000000" pitchFamily="2" charset="2"/>
              </a:rPr>
              <a:t> </a:t>
            </a:r>
            <a:r>
              <a:rPr lang="fr-FR" sz="1600" dirty="0" err="1">
                <a:latin typeface="+mj-lt"/>
                <a:sym typeface="Wingdings" panose="05000000000000000000" pitchFamily="2" charset="2"/>
              </a:rPr>
              <a:t>be</a:t>
            </a:r>
            <a:r>
              <a:rPr lang="fr-FR" sz="1600" dirty="0">
                <a:latin typeface="+mj-lt"/>
                <a:sym typeface="Wingdings" panose="05000000000000000000" pitchFamily="2" charset="2"/>
              </a:rPr>
              <a:t> 1 </a:t>
            </a:r>
            <a:r>
              <a:rPr lang="fr-FR" sz="1600" dirty="0" err="1">
                <a:latin typeface="+mj-lt"/>
                <a:sym typeface="Wingdings" panose="05000000000000000000" pitchFamily="2" charset="2"/>
              </a:rPr>
              <a:t>when</a:t>
            </a:r>
            <a:r>
              <a:rPr lang="fr-FR" sz="1600" dirty="0">
                <a:latin typeface="+mj-lt"/>
                <a:sym typeface="Wingdings" panose="05000000000000000000" pitchFamily="2" charset="2"/>
              </a:rPr>
              <a:t> </a:t>
            </a:r>
            <a:r>
              <a:rPr lang="fr-FR" sz="1600" dirty="0" err="1">
                <a:latin typeface="+mj-lt"/>
                <a:sym typeface="Wingdings" panose="05000000000000000000" pitchFamily="2" charset="2"/>
              </a:rPr>
              <a:t>null</a:t>
            </a:r>
            <a:endParaRPr lang="fr-FR" sz="1600" dirty="0">
              <a:latin typeface="+mj-lt"/>
              <a:sym typeface="Wingdings" panose="05000000000000000000" pitchFamily="2" charset="2"/>
            </a:endParaRPr>
          </a:p>
          <a:p>
            <a:r>
              <a:rPr lang="fr-FR" sz="1600" dirty="0">
                <a:latin typeface="+mj-lt"/>
                <a:sym typeface="Wingdings" panose="05000000000000000000" pitchFamily="2" charset="2"/>
              </a:rPr>
              <a:t>Select coalesce(</a:t>
            </a:r>
            <a:r>
              <a:rPr lang="fr-FR" sz="1600" dirty="0" err="1">
                <a:latin typeface="+mj-lt"/>
                <a:sym typeface="Wingdings" panose="05000000000000000000" pitchFamily="2" charset="2"/>
              </a:rPr>
              <a:t>null</a:t>
            </a:r>
            <a:r>
              <a:rPr lang="fr-FR" sz="1600" dirty="0">
                <a:latin typeface="+mj-lt"/>
                <a:sym typeface="Wingdings" panose="05000000000000000000" pitchFamily="2" charset="2"/>
              </a:rPr>
              <a:t>, </a:t>
            </a:r>
            <a:r>
              <a:rPr lang="fr-FR" sz="1600" dirty="0" err="1">
                <a:latin typeface="+mj-lt"/>
                <a:sym typeface="Wingdings" panose="05000000000000000000" pitchFamily="2" charset="2"/>
              </a:rPr>
              <a:t>null</a:t>
            </a:r>
            <a:r>
              <a:rPr lang="fr-FR" sz="1600" dirty="0">
                <a:latin typeface="+mj-lt"/>
                <a:sym typeface="Wingdings" panose="05000000000000000000" pitchFamily="2" charset="2"/>
              </a:rPr>
              <a:t>, </a:t>
            </a:r>
            <a:r>
              <a:rPr lang="fr-FR" sz="1600" dirty="0" err="1">
                <a:latin typeface="+mj-lt"/>
                <a:sym typeface="Wingdings" panose="05000000000000000000" pitchFamily="2" charset="2"/>
              </a:rPr>
              <a:t>null</a:t>
            </a:r>
            <a:r>
              <a:rPr lang="fr-FR" sz="1600" dirty="0">
                <a:latin typeface="+mj-lt"/>
                <a:sym typeface="Wingdings" panose="05000000000000000000" pitchFamily="2" charset="2"/>
              </a:rPr>
              <a:t>, </a:t>
            </a:r>
            <a:r>
              <a:rPr lang="fr-FR" sz="1600" dirty="0" err="1">
                <a:latin typeface="+mj-lt"/>
                <a:sym typeface="Wingdings" panose="05000000000000000000" pitchFamily="2" charset="2"/>
              </a:rPr>
              <a:t>null</a:t>
            </a:r>
            <a:r>
              <a:rPr lang="fr-FR" sz="1600" dirty="0">
                <a:latin typeface="+mj-lt"/>
                <a:sym typeface="Wingdings" panose="05000000000000000000" pitchFamily="2" charset="2"/>
              </a:rPr>
              <a:t>, 1); </a:t>
            </a:r>
          </a:p>
          <a:p>
            <a:pPr marL="0" indent="0">
              <a:buNone/>
            </a:pPr>
            <a:endParaRPr lang="fr-FR" sz="1600" dirty="0">
              <a:latin typeface="+mj-lt"/>
              <a:sym typeface="Wingdings" panose="05000000000000000000" pitchFamily="2" charset="2"/>
            </a:endParaRPr>
          </a:p>
        </p:txBody>
      </p:sp>
      <p:sp>
        <p:nvSpPr>
          <p:cNvPr id="6" name="Espace réservé du texte 7">
            <a:extLst>
              <a:ext uri="{FF2B5EF4-FFF2-40B4-BE49-F238E27FC236}">
                <a16:creationId xmlns:a16="http://schemas.microsoft.com/office/drawing/2014/main" id="{5E7AD9CA-DB75-4086-A777-FFC49024002B}"/>
              </a:ext>
            </a:extLst>
          </p:cNvPr>
          <p:cNvSpPr txBox="1">
            <a:spLocks/>
          </p:cNvSpPr>
          <p:nvPr/>
        </p:nvSpPr>
        <p:spPr>
          <a:xfrm>
            <a:off x="1097277" y="361362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ALIAS</a:t>
            </a: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097276" y="4391025"/>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err="1"/>
              <a:t>cOALESCE</a:t>
            </a:r>
            <a:endParaRPr lang="fr-FR" dirty="0"/>
          </a:p>
        </p:txBody>
      </p:sp>
    </p:spTree>
    <p:extLst>
      <p:ext uri="{BB962C8B-B14F-4D97-AF65-F5344CB8AC3E}">
        <p14:creationId xmlns:p14="http://schemas.microsoft.com/office/powerpoint/2010/main" val="2687074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616200"/>
            <a:ext cx="10433770" cy="4108450"/>
          </a:xfrm>
        </p:spPr>
        <p:txBody>
          <a:bodyPr rtlCol="0">
            <a:normAutofit/>
          </a:bodyPr>
          <a:lstStyle/>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    #remarquer les valeurs manquantes dans email</a:t>
            </a:r>
          </a:p>
          <a:p>
            <a:r>
              <a:rPr lang="fr-FR" sz="1600" dirty="0">
                <a:latin typeface="+mj-lt"/>
                <a:sym typeface="Wingdings" panose="05000000000000000000" pitchFamily="2" charset="2"/>
              </a:rPr>
              <a:t>Select COALESCE(email)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a:t>
            </a:r>
          </a:p>
          <a:p>
            <a:r>
              <a:rPr lang="fr-FR" sz="1600" dirty="0">
                <a:latin typeface="+mj-lt"/>
                <a:sym typeface="Wingdings" panose="05000000000000000000" pitchFamily="2" charset="2"/>
              </a:rPr>
              <a:t>select COALESCE(email, ‘NOT PROVIDED’)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a:t>
            </a:r>
          </a:p>
          <a:p>
            <a:endParaRPr lang="fr-FR" sz="1600" dirty="0">
              <a:latin typeface="+mj-lt"/>
              <a:sym typeface="Wingdings" panose="05000000000000000000" pitchFamily="2" charset="2"/>
            </a:endParaRP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err="1"/>
              <a:t>cOALESCE</a:t>
            </a:r>
            <a:endParaRPr lang="fr-FR" dirty="0"/>
          </a:p>
        </p:txBody>
      </p:sp>
    </p:spTree>
    <p:extLst>
      <p:ext uri="{BB962C8B-B14F-4D97-AF65-F5344CB8AC3E}">
        <p14:creationId xmlns:p14="http://schemas.microsoft.com/office/powerpoint/2010/main" val="38421152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616200"/>
            <a:ext cx="10433770" cy="4241800"/>
          </a:xfrm>
        </p:spPr>
        <p:txBody>
          <a:bodyPr rtlCol="0">
            <a:normAutofit/>
          </a:bodyPr>
          <a:lstStyle/>
          <a:p>
            <a:r>
              <a:rPr lang="fr-FR" sz="1600" dirty="0">
                <a:latin typeface="+mj-lt"/>
                <a:sym typeface="Wingdings" panose="05000000000000000000" pitchFamily="2" charset="2"/>
              </a:rPr>
              <a:t>\d person2;</a:t>
            </a:r>
          </a:p>
          <a:p>
            <a:r>
              <a:rPr lang="fr-FR" sz="1600" dirty="0">
                <a:latin typeface="+mj-lt"/>
                <a:sym typeface="Wingdings" panose="05000000000000000000" pitchFamily="2" charset="2"/>
              </a:rPr>
              <a:t>select </a:t>
            </a:r>
            <a:r>
              <a:rPr lang="fr-FR" sz="1600" dirty="0" err="1">
                <a:latin typeface="+mj-lt"/>
                <a:sym typeface="Wingdings" panose="05000000000000000000" pitchFamily="2" charset="2"/>
              </a:rPr>
              <a:t>first_name</a:t>
            </a:r>
            <a:r>
              <a:rPr lang="fr-FR" sz="1600" dirty="0">
                <a:latin typeface="+mj-lt"/>
                <a:sym typeface="Wingdings" panose="05000000000000000000" pitchFamily="2" charset="2"/>
              </a:rPr>
              <a:t>, </a:t>
            </a:r>
            <a:r>
              <a:rPr lang="fr-FR" sz="1600" dirty="0" err="1">
                <a:latin typeface="+mj-lt"/>
                <a:sym typeface="Wingdings" panose="05000000000000000000" pitchFamily="2" charset="2"/>
              </a:rPr>
              <a:t>last_name</a:t>
            </a:r>
            <a:r>
              <a:rPr lang="fr-FR" sz="1600" dirty="0">
                <a:latin typeface="+mj-lt"/>
                <a:sym typeface="Wingdings" panose="05000000000000000000" pitchFamily="2" charset="2"/>
              </a:rPr>
              <a:t>, </a:t>
            </a:r>
            <a:r>
              <a:rPr lang="fr-FR" sz="1600" dirty="0" err="1">
                <a:latin typeface="+mj-lt"/>
                <a:sym typeface="Wingdings" panose="05000000000000000000" pitchFamily="2" charset="2"/>
              </a:rPr>
              <a:t>gender</a:t>
            </a:r>
            <a:r>
              <a:rPr lang="fr-FR" sz="1600" dirty="0">
                <a:latin typeface="+mj-lt"/>
                <a:sym typeface="Wingdings" panose="05000000000000000000" pitchFamily="2" charset="2"/>
              </a:rPr>
              <a:t>,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a:t>
            </a:r>
            <a:r>
              <a:rPr lang="fr-FR" sz="1600" dirty="0" err="1">
                <a:latin typeface="+mj-lt"/>
                <a:sym typeface="Wingdings" panose="05000000000000000000" pitchFamily="2" charset="2"/>
              </a:rPr>
              <a:t>date_of_birth</a:t>
            </a:r>
            <a:r>
              <a:rPr lang="fr-FR" sz="1600" dirty="0">
                <a:latin typeface="+mj-lt"/>
                <a:sym typeface="Wingdings" panose="05000000000000000000" pitchFamily="2" charset="2"/>
              </a:rPr>
              <a:t>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a:t>
            </a:r>
          </a:p>
          <a:p>
            <a:r>
              <a:rPr lang="fr-FR" sz="1600" dirty="0">
                <a:latin typeface="+mj-lt"/>
                <a:sym typeface="Wingdings" panose="05000000000000000000" pitchFamily="2" charset="2"/>
              </a:rPr>
              <a:t>select </a:t>
            </a:r>
            <a:r>
              <a:rPr lang="fr-FR" sz="1600" dirty="0" err="1">
                <a:latin typeface="+mj-lt"/>
                <a:sym typeface="Wingdings" panose="05000000000000000000" pitchFamily="2" charset="2"/>
              </a:rPr>
              <a:t>first_name</a:t>
            </a:r>
            <a:r>
              <a:rPr lang="fr-FR" sz="1600" dirty="0">
                <a:latin typeface="+mj-lt"/>
                <a:sym typeface="Wingdings" panose="05000000000000000000" pitchFamily="2" charset="2"/>
              </a:rPr>
              <a:t>, </a:t>
            </a:r>
            <a:r>
              <a:rPr lang="fr-FR" sz="1600" dirty="0" err="1">
                <a:latin typeface="+mj-lt"/>
                <a:sym typeface="Wingdings" panose="05000000000000000000" pitchFamily="2" charset="2"/>
              </a:rPr>
              <a:t>last_name</a:t>
            </a:r>
            <a:r>
              <a:rPr lang="fr-FR" sz="1600" dirty="0">
                <a:latin typeface="+mj-lt"/>
                <a:sym typeface="Wingdings" panose="05000000000000000000" pitchFamily="2" charset="2"/>
              </a:rPr>
              <a:t>, </a:t>
            </a:r>
            <a:r>
              <a:rPr lang="fr-FR" sz="1600" dirty="0" err="1">
                <a:latin typeface="+mj-lt"/>
                <a:sym typeface="Wingdings" panose="05000000000000000000" pitchFamily="2" charset="2"/>
              </a:rPr>
              <a:t>gender</a:t>
            </a:r>
            <a:r>
              <a:rPr lang="fr-FR" sz="1600" dirty="0">
                <a:latin typeface="+mj-lt"/>
                <a:sym typeface="Wingdings" panose="05000000000000000000" pitchFamily="2" charset="2"/>
              </a:rPr>
              <a:t>,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a:t>
            </a:r>
            <a:r>
              <a:rPr lang="fr-FR" sz="1600" dirty="0" err="1">
                <a:latin typeface="+mj-lt"/>
                <a:sym typeface="Wingdings" panose="05000000000000000000" pitchFamily="2" charset="2"/>
              </a:rPr>
              <a:t>date_of_birth</a:t>
            </a:r>
            <a:r>
              <a:rPr lang="fr-FR" sz="1600" dirty="0">
                <a:latin typeface="+mj-lt"/>
                <a:sym typeface="Wingdings" panose="05000000000000000000" pitchFamily="2" charset="2"/>
              </a:rPr>
              <a:t>, AGE(NOW(), </a:t>
            </a:r>
            <a:r>
              <a:rPr lang="fr-FR" sz="1600" dirty="0" err="1">
                <a:latin typeface="+mj-lt"/>
                <a:sym typeface="Wingdings" panose="05000000000000000000" pitchFamily="2" charset="2"/>
              </a:rPr>
              <a:t>date_of_birth</a:t>
            </a:r>
            <a:r>
              <a:rPr lang="fr-FR" sz="1600" dirty="0">
                <a:latin typeface="+mj-lt"/>
                <a:sym typeface="Wingdings" panose="05000000000000000000" pitchFamily="2" charset="2"/>
              </a:rPr>
              <a:t>) as age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a:t>
            </a:r>
          </a:p>
          <a:p>
            <a:endParaRPr lang="fr-FR" sz="1600" dirty="0">
              <a:latin typeface="+mj-lt"/>
              <a:sym typeface="Wingdings" panose="05000000000000000000" pitchFamily="2" charset="2"/>
            </a:endParaRPr>
          </a:p>
          <a:p>
            <a:endParaRPr lang="fr-FR" sz="1600" dirty="0">
              <a:latin typeface="+mj-lt"/>
              <a:sym typeface="Wingdings" panose="05000000000000000000" pitchFamily="2" charset="2"/>
            </a:endParaRPr>
          </a:p>
          <a:p>
            <a:endParaRPr lang="fr-FR" sz="1600" dirty="0">
              <a:latin typeface="+mj-lt"/>
              <a:sym typeface="Wingdings" panose="05000000000000000000" pitchFamily="2" charset="2"/>
            </a:endParaRPr>
          </a:p>
          <a:p>
            <a:pPr marL="0" indent="0">
              <a:buNone/>
            </a:pPr>
            <a:endParaRPr lang="fr-FR" sz="1600" dirty="0">
              <a:latin typeface="+mj-lt"/>
              <a:sym typeface="Wingdings" panose="05000000000000000000" pitchFamily="2" charset="2"/>
            </a:endParaRPr>
          </a:p>
          <a:p>
            <a:r>
              <a:rPr lang="fr-FR" sz="1600" dirty="0">
                <a:latin typeface="+mj-lt"/>
                <a:sym typeface="Wingdings" panose="05000000000000000000" pitchFamily="2" charset="2"/>
              </a:rPr>
              <a:t>insert </a:t>
            </a:r>
            <a:r>
              <a:rPr lang="fr-FR" sz="1600" dirty="0" err="1">
                <a:latin typeface="+mj-lt"/>
                <a:sym typeface="Wingdings" panose="05000000000000000000" pitchFamily="2" charset="2"/>
              </a:rPr>
              <a:t>into</a:t>
            </a:r>
            <a:r>
              <a:rPr lang="fr-FR" sz="1600" dirty="0">
                <a:latin typeface="+mj-lt"/>
                <a:sym typeface="Wingdings" panose="05000000000000000000" pitchFamily="2" charset="2"/>
              </a:rPr>
              <a:t> person2 (id, </a:t>
            </a:r>
            <a:r>
              <a:rPr lang="fr-FR" sz="1600" dirty="0" err="1">
                <a:latin typeface="+mj-lt"/>
                <a:sym typeface="Wingdings" panose="05000000000000000000" pitchFamily="2" charset="2"/>
              </a:rPr>
              <a:t>first_name</a:t>
            </a:r>
            <a:r>
              <a:rPr lang="fr-FR" sz="1600" dirty="0">
                <a:latin typeface="+mj-lt"/>
                <a:sym typeface="Wingdings" panose="05000000000000000000" pitchFamily="2" charset="2"/>
              </a:rPr>
              <a:t>, </a:t>
            </a:r>
            <a:r>
              <a:rPr lang="fr-FR" sz="1600" dirty="0" err="1">
                <a:latin typeface="+mj-lt"/>
                <a:sym typeface="Wingdings" panose="05000000000000000000" pitchFamily="2" charset="2"/>
              </a:rPr>
              <a:t>last_name</a:t>
            </a:r>
            <a:r>
              <a:rPr lang="fr-FR" sz="1600" dirty="0">
                <a:latin typeface="+mj-lt"/>
                <a:sym typeface="Wingdings" panose="05000000000000000000" pitchFamily="2" charset="2"/>
              </a:rPr>
              <a:t>, </a:t>
            </a:r>
            <a:r>
              <a:rPr lang="fr-FR" sz="1600" dirty="0" err="1">
                <a:latin typeface="+mj-lt"/>
                <a:sym typeface="Wingdings" panose="05000000000000000000" pitchFamily="2" charset="2"/>
              </a:rPr>
              <a:t>gender</a:t>
            </a:r>
            <a:r>
              <a:rPr lang="fr-FR" sz="1600" dirty="0">
                <a:latin typeface="+mj-lt"/>
                <a:sym typeface="Wingdings" panose="05000000000000000000" pitchFamily="2" charset="2"/>
              </a:rPr>
              <a:t>, email, </a:t>
            </a:r>
            <a:r>
              <a:rPr lang="fr-FR" sz="1600" dirty="0" err="1">
                <a:latin typeface="+mj-lt"/>
                <a:sym typeface="Wingdings" panose="05000000000000000000" pitchFamily="2" charset="2"/>
              </a:rPr>
              <a:t>date_of_birth</a:t>
            </a:r>
            <a:r>
              <a:rPr lang="fr-FR" sz="1600" dirty="0">
                <a:latin typeface="+mj-lt"/>
                <a:sym typeface="Wingdings" panose="05000000000000000000" pitchFamily="2" charset="2"/>
              </a:rPr>
              <a:t>, </a:t>
            </a:r>
            <a:r>
              <a:rPr lang="fr-FR" sz="1600" dirty="0" err="1">
                <a:latin typeface="+mj-lt"/>
                <a:sym typeface="Wingdings" panose="05000000000000000000" pitchFamily="2" charset="2"/>
              </a:rPr>
              <a:t>country_of_birth</a:t>
            </a:r>
            <a:r>
              <a:rPr lang="fr-FR" sz="1600" dirty="0">
                <a:latin typeface="+mj-lt"/>
                <a:sym typeface="Wingdings" panose="05000000000000000000" pitchFamily="2" charset="2"/>
              </a:rPr>
              <a:t>) values (1, ‘first’, ‘last’, ‘Male’, ‘first@last.com’, ‘1990-01-01’, ‘</a:t>
            </a:r>
            <a:r>
              <a:rPr lang="fr-FR" sz="1600" dirty="0" err="1">
                <a:latin typeface="+mj-lt"/>
                <a:sym typeface="Wingdings" panose="05000000000000000000" pitchFamily="2" charset="2"/>
              </a:rPr>
              <a:t>Italy</a:t>
            </a:r>
            <a:r>
              <a:rPr lang="fr-FR" sz="1600" dirty="0">
                <a:latin typeface="+mj-lt"/>
                <a:sym typeface="Wingdings" panose="05000000000000000000" pitchFamily="2" charset="2"/>
              </a:rPr>
              <a:t>’);</a:t>
            </a:r>
          </a:p>
          <a:p>
            <a:r>
              <a:rPr lang="fr-FR" sz="1600" b="1" dirty="0">
                <a:latin typeface="+mj-lt"/>
                <a:sym typeface="Wingdings" panose="05000000000000000000" pitchFamily="2" charset="2"/>
              </a:rPr>
              <a:t>Puis-je appeler la sécurité sociale et demander de changer mon numéro de sécurité sociale et avoir le votre ?</a:t>
            </a:r>
          </a:p>
          <a:p>
            <a:endParaRPr lang="fr-FR" sz="1600" dirty="0">
              <a:latin typeface="+mj-lt"/>
              <a:sym typeface="Wingdings" panose="05000000000000000000" pitchFamily="2" charset="2"/>
            </a:endParaRP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Data manipulation (ex. compute age)</a:t>
            </a:r>
          </a:p>
        </p:txBody>
      </p:sp>
      <p:sp>
        <p:nvSpPr>
          <p:cNvPr id="5" name="Espace réservé du texte 7">
            <a:extLst>
              <a:ext uri="{FF2B5EF4-FFF2-40B4-BE49-F238E27FC236}">
                <a16:creationId xmlns:a16="http://schemas.microsoft.com/office/drawing/2014/main" id="{DC6EABCE-66AD-4932-A7CF-6A5D40CBF697}"/>
              </a:ext>
            </a:extLst>
          </p:cNvPr>
          <p:cNvSpPr txBox="1">
            <a:spLocks/>
          </p:cNvSpPr>
          <p:nvPr/>
        </p:nvSpPr>
        <p:spPr>
          <a:xfrm>
            <a:off x="1158154" y="3743672"/>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err="1"/>
              <a:t>Primary</a:t>
            </a:r>
            <a:r>
              <a:rPr lang="fr-FR" dirty="0"/>
              <a:t> keys</a:t>
            </a:r>
          </a:p>
        </p:txBody>
      </p:sp>
      <p:pic>
        <p:nvPicPr>
          <p:cNvPr id="3" name="Image 2">
            <a:extLst>
              <a:ext uri="{FF2B5EF4-FFF2-40B4-BE49-F238E27FC236}">
                <a16:creationId xmlns:a16="http://schemas.microsoft.com/office/drawing/2014/main" id="{965F414F-AF6D-4B70-BA9D-85FEC0F722B8}"/>
              </a:ext>
            </a:extLst>
          </p:cNvPr>
          <p:cNvPicPr>
            <a:picLocks noChangeAspect="1"/>
          </p:cNvPicPr>
          <p:nvPr/>
        </p:nvPicPr>
        <p:blipFill>
          <a:blip r:embed="rId3"/>
          <a:stretch>
            <a:fillRect/>
          </a:stretch>
        </p:blipFill>
        <p:spPr>
          <a:xfrm>
            <a:off x="3371963" y="4097760"/>
            <a:ext cx="5680344" cy="1354886"/>
          </a:xfrm>
          <a:prstGeom prst="rect">
            <a:avLst/>
          </a:prstGeom>
        </p:spPr>
      </p:pic>
      <p:pic>
        <p:nvPicPr>
          <p:cNvPr id="8" name="Picture 2">
            <a:extLst>
              <a:ext uri="{FF2B5EF4-FFF2-40B4-BE49-F238E27FC236}">
                <a16:creationId xmlns:a16="http://schemas.microsoft.com/office/drawing/2014/main" id="{6098B201-5625-48DC-A7FF-ED83E4992A05}"/>
              </a:ext>
            </a:extLst>
          </p:cNvPr>
          <p:cNvPicPr>
            <a:picLocks noChangeAspect="1" noChangeArrowheads="1"/>
          </p:cNvPicPr>
          <p:nvPr/>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rot="10800000">
            <a:off x="5598866" y="5186172"/>
            <a:ext cx="390526"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726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Introduction aux Bases de Données et au langage SQL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438402"/>
            <a:ext cx="9372600" cy="3430690"/>
          </a:xfrm>
        </p:spPr>
        <p:txBody>
          <a:bodyPr vert="horz" lIns="0" tIns="45720" rIns="0" bIns="45720" rtlCol="0">
            <a:normAutofit/>
          </a:bodyPr>
          <a:lstStyle/>
          <a:p>
            <a:pPr rtl="0"/>
            <a:r>
              <a:rPr lang="fr-FR" dirty="0">
                <a:latin typeface="+mj-lt"/>
              </a:rPr>
              <a:t>SGBD : Pour support informatique</a:t>
            </a:r>
            <a:br>
              <a:rPr lang="fr-FR" dirty="0">
                <a:latin typeface="+mj-lt"/>
              </a:rPr>
            </a:br>
            <a:r>
              <a:rPr lang="fr-FR" i="1" dirty="0">
                <a:latin typeface="+mj-lt"/>
              </a:rPr>
              <a:t>(Système de Gestion de Bases De Données)</a:t>
            </a:r>
          </a:p>
          <a:p>
            <a:pPr rtl="0"/>
            <a:r>
              <a:rPr lang="fr-FR" dirty="0">
                <a:latin typeface="+mj-lt"/>
              </a:rPr>
              <a:t>Ensemble de logiciels capables de :</a:t>
            </a:r>
          </a:p>
          <a:p>
            <a:pPr lvl="1"/>
            <a:r>
              <a:rPr lang="fr-FR" sz="2400" dirty="0">
                <a:latin typeface="+mj-lt"/>
              </a:rPr>
              <a:t>concevoir, enregistrer, consulter les données sur support informatique ;</a:t>
            </a:r>
          </a:p>
          <a:p>
            <a:pPr lvl="1"/>
            <a:r>
              <a:rPr lang="fr-FR" sz="2400" dirty="0">
                <a:latin typeface="+mj-lt"/>
              </a:rPr>
              <a:t>sécuriser les données :</a:t>
            </a:r>
          </a:p>
          <a:p>
            <a:pPr lvl="2"/>
            <a:r>
              <a:rPr lang="fr-FR" sz="2400" dirty="0">
                <a:latin typeface="+mj-lt"/>
              </a:rPr>
              <a:t>intégrité du contenu</a:t>
            </a:r>
          </a:p>
          <a:p>
            <a:pPr lvl="2"/>
            <a:r>
              <a:rPr lang="fr-FR" sz="2400" dirty="0">
                <a:latin typeface="+mj-lt"/>
              </a:rPr>
              <a:t>droits d ’accès</a:t>
            </a:r>
          </a:p>
          <a:p>
            <a:pPr rtl="0"/>
            <a:endParaRPr lang="fr-FR" dirty="0">
              <a:latin typeface="+mj-lt"/>
            </a:endParaRP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3107206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616200"/>
            <a:ext cx="10433770" cy="4241800"/>
          </a:xfrm>
        </p:spPr>
        <p:txBody>
          <a:bodyPr rtlCol="0">
            <a:normAutofit/>
          </a:bodyPr>
          <a:lstStyle/>
          <a:p>
            <a:r>
              <a:rPr lang="fr-FR" sz="1600" dirty="0">
                <a:latin typeface="+mj-lt"/>
                <a:sym typeface="Wingdings" panose="05000000000000000000" pitchFamily="2" charset="2"/>
              </a:rPr>
              <a:t>On peut enlever la contrainte d’un table en utilisant alter table, ici on va enlever la contrainte </a:t>
            </a:r>
            <a:r>
              <a:rPr lang="fr-FR" sz="1600" dirty="0" err="1">
                <a:latin typeface="+mj-lt"/>
                <a:sym typeface="Wingdings" panose="05000000000000000000" pitchFamily="2" charset="2"/>
              </a:rPr>
              <a:t>primarey_key</a:t>
            </a:r>
            <a:endParaRPr lang="fr-FR" sz="1600" dirty="0">
              <a:latin typeface="+mj-lt"/>
              <a:sym typeface="Wingdings" panose="05000000000000000000" pitchFamily="2" charset="2"/>
            </a:endParaRPr>
          </a:p>
          <a:p>
            <a:r>
              <a:rPr lang="fr-FR" sz="1600" dirty="0">
                <a:latin typeface="+mj-lt"/>
                <a:sym typeface="Wingdings" panose="05000000000000000000" pitchFamily="2" charset="2"/>
              </a:rPr>
              <a:t>ALTER TABLE person2 DROP CONSTRAINT person2_pkey;</a:t>
            </a:r>
          </a:p>
          <a:p>
            <a:r>
              <a:rPr lang="en-US" sz="1600" dirty="0">
                <a:latin typeface="+mj-lt"/>
                <a:sym typeface="Wingdings" panose="05000000000000000000" pitchFamily="2" charset="2"/>
              </a:rPr>
              <a:t>insert into person2 (id, </a:t>
            </a:r>
            <a:r>
              <a:rPr lang="en-US" sz="1600" dirty="0" err="1">
                <a:latin typeface="+mj-lt"/>
                <a:sym typeface="Wingdings" panose="05000000000000000000" pitchFamily="2" charset="2"/>
              </a:rPr>
              <a:t>first_name</a:t>
            </a:r>
            <a:r>
              <a:rPr lang="en-US" sz="1600" dirty="0">
                <a:latin typeface="+mj-lt"/>
                <a:sym typeface="Wingdings" panose="05000000000000000000" pitchFamily="2" charset="2"/>
              </a:rPr>
              <a:t>, </a:t>
            </a:r>
            <a:r>
              <a:rPr lang="en-US" sz="1600" dirty="0" err="1">
                <a:latin typeface="+mj-lt"/>
                <a:sym typeface="Wingdings" panose="05000000000000000000" pitchFamily="2" charset="2"/>
              </a:rPr>
              <a:t>last_name</a:t>
            </a:r>
            <a:r>
              <a:rPr lang="en-US" sz="1600" dirty="0">
                <a:latin typeface="+mj-lt"/>
                <a:sym typeface="Wingdings" panose="05000000000000000000" pitchFamily="2" charset="2"/>
              </a:rPr>
              <a:t>, gender, email, </a:t>
            </a:r>
            <a:r>
              <a:rPr lang="en-US" sz="1600" dirty="0" err="1">
                <a:latin typeface="+mj-lt"/>
                <a:sym typeface="Wingdings" panose="05000000000000000000" pitchFamily="2" charset="2"/>
              </a:rPr>
              <a:t>date_of_birth</a:t>
            </a:r>
            <a:r>
              <a:rPr lang="en-US" sz="1600" dirty="0">
                <a:latin typeface="+mj-lt"/>
                <a:sym typeface="Wingdings" panose="05000000000000000000" pitchFamily="2" charset="2"/>
              </a:rPr>
              <a:t>, </a:t>
            </a:r>
            <a:r>
              <a:rPr lang="en-US" sz="1600" dirty="0" err="1">
                <a:latin typeface="+mj-lt"/>
                <a:sym typeface="Wingdings" panose="05000000000000000000" pitchFamily="2" charset="2"/>
              </a:rPr>
              <a:t>country_of_birth</a:t>
            </a:r>
            <a:r>
              <a:rPr lang="en-US" sz="1600" dirty="0">
                <a:latin typeface="+mj-lt"/>
                <a:sym typeface="Wingdings" panose="05000000000000000000" pitchFamily="2" charset="2"/>
              </a:rPr>
              <a:t>) values (1, ‘first’, ‘last’, ‘Male’, ‘first@last.com’, ‘1990-01-01’, ‘Italy’);                La </a:t>
            </a:r>
            <a:r>
              <a:rPr lang="en-US" sz="1600" dirty="0" err="1">
                <a:latin typeface="+mj-lt"/>
                <a:sym typeface="Wingdings" panose="05000000000000000000" pitchFamily="2" charset="2"/>
              </a:rPr>
              <a:t>même</a:t>
            </a:r>
            <a:r>
              <a:rPr lang="en-US" sz="1600" dirty="0">
                <a:latin typeface="+mj-lt"/>
                <a:sym typeface="Wingdings" panose="05000000000000000000" pitchFamily="2" charset="2"/>
              </a:rPr>
              <a:t> </a:t>
            </a:r>
            <a:r>
              <a:rPr lang="en-US" sz="1600" dirty="0" err="1">
                <a:latin typeface="+mj-lt"/>
                <a:sym typeface="Wingdings" panose="05000000000000000000" pitchFamily="2" charset="2"/>
              </a:rPr>
              <a:t>exacte</a:t>
            </a:r>
            <a:r>
              <a:rPr lang="en-US" sz="1600" dirty="0">
                <a:latin typeface="+mj-lt"/>
                <a:sym typeface="Wingdings" panose="05000000000000000000" pitchFamily="2" charset="2"/>
              </a:rPr>
              <a:t> </a:t>
            </a:r>
            <a:r>
              <a:rPr lang="en-US" sz="1600" dirty="0" err="1">
                <a:latin typeface="+mj-lt"/>
                <a:sym typeface="Wingdings" panose="05000000000000000000" pitchFamily="2" charset="2"/>
              </a:rPr>
              <a:t>commande</a:t>
            </a:r>
            <a:r>
              <a:rPr lang="en-US" sz="1600" dirty="0">
                <a:latin typeface="+mj-lt"/>
                <a:sym typeface="Wingdings" panose="05000000000000000000" pitchFamily="2" charset="2"/>
              </a:rPr>
              <a:t> qui ne </a:t>
            </a:r>
            <a:r>
              <a:rPr lang="en-US" sz="1600" dirty="0" err="1">
                <a:latin typeface="+mj-lt"/>
                <a:sym typeface="Wingdings" panose="05000000000000000000" pitchFamily="2" charset="2"/>
              </a:rPr>
              <a:t>marchait</a:t>
            </a:r>
            <a:r>
              <a:rPr lang="en-US" sz="1600" dirty="0">
                <a:latin typeface="+mj-lt"/>
                <a:sym typeface="Wingdings" panose="05000000000000000000" pitchFamily="2" charset="2"/>
              </a:rPr>
              <a:t> pas.</a:t>
            </a:r>
          </a:p>
          <a:p>
            <a:r>
              <a:rPr lang="en-US" sz="1600" dirty="0">
                <a:latin typeface="+mj-lt"/>
                <a:sym typeface="Wingdings" panose="05000000000000000000" pitchFamily="2" charset="2"/>
              </a:rPr>
              <a:t>\d person</a:t>
            </a:r>
          </a:p>
          <a:p>
            <a:r>
              <a:rPr lang="en-US" sz="1600" dirty="0">
                <a:latin typeface="+mj-lt"/>
                <a:sym typeface="Wingdings" panose="05000000000000000000" pitchFamily="2" charset="2"/>
              </a:rPr>
              <a:t>select * from person2 where id = 1;</a:t>
            </a:r>
          </a:p>
          <a:p>
            <a:r>
              <a:rPr lang="en-US" sz="1600" dirty="0" err="1">
                <a:latin typeface="+mj-lt"/>
                <a:sym typeface="Wingdings" panose="05000000000000000000" pitchFamily="2" charset="2"/>
              </a:rPr>
              <a:t>Remettre</a:t>
            </a:r>
            <a:r>
              <a:rPr lang="en-US" sz="1600" dirty="0">
                <a:latin typeface="+mj-lt"/>
                <a:sym typeface="Wingdings" panose="05000000000000000000" pitchFamily="2" charset="2"/>
              </a:rPr>
              <a:t> la </a:t>
            </a:r>
            <a:r>
              <a:rPr lang="en-US" sz="1600" dirty="0" err="1">
                <a:latin typeface="+mj-lt"/>
                <a:sym typeface="Wingdings" panose="05000000000000000000" pitchFamily="2" charset="2"/>
              </a:rPr>
              <a:t>clé</a:t>
            </a:r>
            <a:r>
              <a:rPr lang="en-US" sz="1600" dirty="0">
                <a:latin typeface="+mj-lt"/>
                <a:sym typeface="Wingdings" panose="05000000000000000000" pitchFamily="2" charset="2"/>
              </a:rPr>
              <a:t> </a:t>
            </a:r>
            <a:r>
              <a:rPr lang="en-US" sz="1600" dirty="0" err="1">
                <a:latin typeface="+mj-lt"/>
                <a:sym typeface="Wingdings" panose="05000000000000000000" pitchFamily="2" charset="2"/>
              </a:rPr>
              <a:t>primaire</a:t>
            </a:r>
            <a:r>
              <a:rPr lang="en-US" sz="1600" dirty="0">
                <a:latin typeface="+mj-lt"/>
                <a:sym typeface="Wingdings" panose="05000000000000000000" pitchFamily="2" charset="2"/>
              </a:rPr>
              <a:t> : ALTER TABLE person2 ADD PRIMARY KEY (id);</a:t>
            </a:r>
          </a:p>
          <a:p>
            <a:r>
              <a:rPr lang="en-US" sz="1600" dirty="0">
                <a:latin typeface="+mj-lt"/>
                <a:sym typeface="Wingdings" panose="05000000000000000000" pitchFamily="2" charset="2"/>
              </a:rPr>
              <a:t>Il faut </a:t>
            </a:r>
            <a:r>
              <a:rPr lang="en-US" sz="1600" dirty="0" err="1">
                <a:latin typeface="+mj-lt"/>
                <a:sym typeface="Wingdings" panose="05000000000000000000" pitchFamily="2" charset="2"/>
              </a:rPr>
              <a:t>supprimer</a:t>
            </a:r>
            <a:r>
              <a:rPr lang="en-US" sz="1600" dirty="0">
                <a:latin typeface="+mj-lt"/>
                <a:sym typeface="Wingdings" panose="05000000000000000000" pitchFamily="2" charset="2"/>
              </a:rPr>
              <a:t> les </a:t>
            </a:r>
            <a:r>
              <a:rPr lang="en-US" sz="1600" dirty="0" err="1">
                <a:latin typeface="+mj-lt"/>
                <a:sym typeface="Wingdings" panose="05000000000000000000" pitchFamily="2" charset="2"/>
              </a:rPr>
              <a:t>lignes</a:t>
            </a:r>
            <a:r>
              <a:rPr lang="en-US" sz="1600" dirty="0">
                <a:latin typeface="+mj-lt"/>
                <a:sym typeface="Wingdings" panose="05000000000000000000" pitchFamily="2" charset="2"/>
              </a:rPr>
              <a:t> pour render la </a:t>
            </a:r>
            <a:r>
              <a:rPr lang="en-US" sz="1600" dirty="0" err="1">
                <a:latin typeface="+mj-lt"/>
                <a:sym typeface="Wingdings" panose="05000000000000000000" pitchFamily="2" charset="2"/>
              </a:rPr>
              <a:t>clé</a:t>
            </a:r>
            <a:r>
              <a:rPr lang="en-US" sz="1600" dirty="0">
                <a:latin typeface="+mj-lt"/>
                <a:sym typeface="Wingdings" panose="05000000000000000000" pitchFamily="2" charset="2"/>
              </a:rPr>
              <a:t> </a:t>
            </a:r>
            <a:r>
              <a:rPr lang="en-US" sz="1600" dirty="0" err="1">
                <a:latin typeface="+mj-lt"/>
                <a:sym typeface="Wingdings" panose="05000000000000000000" pitchFamily="2" charset="2"/>
              </a:rPr>
              <a:t>primaire</a:t>
            </a:r>
            <a:r>
              <a:rPr lang="en-US" sz="1600" dirty="0">
                <a:latin typeface="+mj-lt"/>
                <a:sym typeface="Wingdings" panose="05000000000000000000" pitchFamily="2" charset="2"/>
              </a:rPr>
              <a:t> : DELETE FROM person2 WHERE id = 1;</a:t>
            </a:r>
          </a:p>
          <a:p>
            <a:r>
              <a:rPr lang="en-US" sz="1600" dirty="0">
                <a:latin typeface="+mj-lt"/>
                <a:sym typeface="Wingdings" panose="05000000000000000000" pitchFamily="2" charset="2"/>
              </a:rPr>
              <a:t>ALTER TABLE person2 ADD PRIMARY KEY (id);</a:t>
            </a:r>
          </a:p>
          <a:p>
            <a:endParaRPr lang="fr-FR" sz="1600" dirty="0">
              <a:latin typeface="+mj-lt"/>
              <a:sym typeface="Wingdings" panose="05000000000000000000" pitchFamily="2" charset="2"/>
            </a:endParaRP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err="1"/>
              <a:t>Primary</a:t>
            </a:r>
            <a:r>
              <a:rPr lang="fr-FR" dirty="0"/>
              <a:t> keys _ alter table</a:t>
            </a:r>
          </a:p>
        </p:txBody>
      </p:sp>
    </p:spTree>
    <p:extLst>
      <p:ext uri="{BB962C8B-B14F-4D97-AF65-F5344CB8AC3E}">
        <p14:creationId xmlns:p14="http://schemas.microsoft.com/office/powerpoint/2010/main" val="73043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414864"/>
            <a:ext cx="10433770" cy="4241800"/>
          </a:xfrm>
        </p:spPr>
        <p:txBody>
          <a:bodyPr rtlCol="0">
            <a:normAutofit fontScale="92500" lnSpcReduction="20000"/>
          </a:bodyPr>
          <a:lstStyle/>
          <a:p>
            <a:r>
              <a:rPr lang="fr-FR" sz="1600" dirty="0">
                <a:latin typeface="+mj-lt"/>
                <a:sym typeface="Wingdings" panose="05000000000000000000" pitchFamily="2" charset="2"/>
              </a:rPr>
              <a:t>select email, count(*) FROM person2 GROUP BY email;             Remarquer le nombre de lignes vides</a:t>
            </a:r>
          </a:p>
          <a:p>
            <a:r>
              <a:rPr lang="fr-FR" sz="1600" dirty="0">
                <a:latin typeface="+mj-lt"/>
                <a:sym typeface="Wingdings" panose="05000000000000000000" pitchFamily="2" charset="2"/>
              </a:rPr>
              <a:t>select email, count(*) FROM person2 GROUP BY email HAVING COUNT(*) &gt; 1;</a:t>
            </a:r>
          </a:p>
          <a:p>
            <a:r>
              <a:rPr lang="en-US" sz="1600" dirty="0">
                <a:latin typeface="+mj-lt"/>
                <a:sym typeface="Wingdings" panose="05000000000000000000" pitchFamily="2" charset="2"/>
              </a:rPr>
              <a:t> </a:t>
            </a:r>
            <a:r>
              <a:rPr lang="en-US" sz="1600" dirty="0" err="1">
                <a:latin typeface="+mj-lt"/>
                <a:sym typeface="Wingdings" panose="05000000000000000000" pitchFamily="2" charset="2"/>
              </a:rPr>
              <a:t>Ajouter</a:t>
            </a:r>
            <a:r>
              <a:rPr lang="en-US" sz="1600" dirty="0">
                <a:latin typeface="+mj-lt"/>
                <a:sym typeface="Wingdings" panose="05000000000000000000" pitchFamily="2" charset="2"/>
              </a:rPr>
              <a:t> la </a:t>
            </a:r>
            <a:r>
              <a:rPr lang="en-US" sz="1600" dirty="0" err="1">
                <a:latin typeface="+mj-lt"/>
                <a:sym typeface="Wingdings" panose="05000000000000000000" pitchFamily="2" charset="2"/>
              </a:rPr>
              <a:t>même</a:t>
            </a:r>
            <a:r>
              <a:rPr lang="en-US" sz="1600" dirty="0">
                <a:latin typeface="+mj-lt"/>
                <a:sym typeface="Wingdings" panose="05000000000000000000" pitchFamily="2" charset="2"/>
              </a:rPr>
              <a:t> première </a:t>
            </a:r>
            <a:r>
              <a:rPr lang="en-US" sz="1600" dirty="0" err="1">
                <a:latin typeface="+mj-lt"/>
                <a:sym typeface="Wingdings" panose="05000000000000000000" pitchFamily="2" charset="2"/>
              </a:rPr>
              <a:t>ligne</a:t>
            </a:r>
            <a:r>
              <a:rPr lang="en-US" sz="1600" dirty="0">
                <a:latin typeface="+mj-lt"/>
                <a:sym typeface="Wingdings" panose="05000000000000000000" pitchFamily="2" charset="2"/>
              </a:rPr>
              <a:t> (le code </a:t>
            </a:r>
            <a:r>
              <a:rPr lang="en-US" sz="1600" dirty="0" err="1">
                <a:latin typeface="+mj-lt"/>
                <a:sym typeface="Wingdings" panose="05000000000000000000" pitchFamily="2" charset="2"/>
              </a:rPr>
              <a:t>peut</a:t>
            </a:r>
            <a:r>
              <a:rPr lang="en-US" sz="1600" dirty="0">
                <a:latin typeface="+mj-lt"/>
                <a:sym typeface="Wingdings" panose="05000000000000000000" pitchFamily="2" charset="2"/>
              </a:rPr>
              <a:t> </a:t>
            </a:r>
            <a:r>
              <a:rPr lang="en-US" sz="1600" dirty="0" err="1">
                <a:latin typeface="+mj-lt"/>
                <a:sym typeface="Wingdings" panose="05000000000000000000" pitchFamily="2" charset="2"/>
              </a:rPr>
              <a:t>être</a:t>
            </a:r>
            <a:r>
              <a:rPr lang="en-US" sz="1600" dirty="0">
                <a:latin typeface="+mj-lt"/>
                <a:sym typeface="Wingdings" panose="05000000000000000000" pitchFamily="2" charset="2"/>
              </a:rPr>
              <a:t> copier sur le </a:t>
            </a:r>
            <a:r>
              <a:rPr lang="en-US" sz="1600" dirty="0" err="1">
                <a:latin typeface="+mj-lt"/>
                <a:sym typeface="Wingdings" panose="05000000000000000000" pitchFamily="2" charset="2"/>
              </a:rPr>
              <a:t>fichier</a:t>
            </a:r>
            <a:r>
              <a:rPr lang="en-US" sz="1600" dirty="0">
                <a:latin typeface="+mj-lt"/>
                <a:sym typeface="Wingdings" panose="05000000000000000000" pitchFamily="2" charset="2"/>
              </a:rPr>
              <a:t> .</a:t>
            </a:r>
            <a:r>
              <a:rPr lang="en-US" sz="1600" dirty="0" err="1">
                <a:latin typeface="+mj-lt"/>
                <a:sym typeface="Wingdings" panose="05000000000000000000" pitchFamily="2" charset="2"/>
              </a:rPr>
              <a:t>sql</a:t>
            </a:r>
            <a:r>
              <a:rPr lang="en-US" sz="1600" dirty="0">
                <a:latin typeface="+mj-lt"/>
                <a:sym typeface="Wingdings" panose="05000000000000000000" pitchFamily="2" charset="2"/>
              </a:rPr>
              <a:t>) :</a:t>
            </a:r>
          </a:p>
          <a:p>
            <a:pPr marL="0" indent="0">
              <a:buNone/>
            </a:pPr>
            <a:r>
              <a:rPr lang="en-US" sz="1600" dirty="0">
                <a:latin typeface="+mj-lt"/>
                <a:sym typeface="Wingdings" panose="05000000000000000000" pitchFamily="2" charset="2"/>
              </a:rPr>
              <a:t>insert into person2 (</a:t>
            </a:r>
            <a:r>
              <a:rPr lang="en-US" sz="1600" dirty="0" err="1">
                <a:latin typeface="+mj-lt"/>
                <a:sym typeface="Wingdings" panose="05000000000000000000" pitchFamily="2" charset="2"/>
              </a:rPr>
              <a:t>first_name</a:t>
            </a:r>
            <a:r>
              <a:rPr lang="en-US" sz="1600" dirty="0">
                <a:latin typeface="+mj-lt"/>
                <a:sym typeface="Wingdings" panose="05000000000000000000" pitchFamily="2" charset="2"/>
              </a:rPr>
              <a:t>, </a:t>
            </a:r>
            <a:r>
              <a:rPr lang="en-US" sz="1600" dirty="0" err="1">
                <a:latin typeface="+mj-lt"/>
                <a:sym typeface="Wingdings" panose="05000000000000000000" pitchFamily="2" charset="2"/>
              </a:rPr>
              <a:t>last_name</a:t>
            </a:r>
            <a:r>
              <a:rPr lang="en-US" sz="1600" dirty="0">
                <a:latin typeface="+mj-lt"/>
                <a:sym typeface="Wingdings" panose="05000000000000000000" pitchFamily="2" charset="2"/>
              </a:rPr>
              <a:t>, email, gender, </a:t>
            </a:r>
            <a:r>
              <a:rPr lang="en-US" sz="1600" dirty="0" err="1">
                <a:latin typeface="+mj-lt"/>
                <a:sym typeface="Wingdings" panose="05000000000000000000" pitchFamily="2" charset="2"/>
              </a:rPr>
              <a:t>date_of_birth</a:t>
            </a:r>
            <a:r>
              <a:rPr lang="en-US" sz="1600" dirty="0">
                <a:latin typeface="+mj-lt"/>
                <a:sym typeface="Wingdings" panose="05000000000000000000" pitchFamily="2" charset="2"/>
              </a:rPr>
              <a:t>, </a:t>
            </a:r>
            <a:r>
              <a:rPr lang="en-US" sz="1600" dirty="0" err="1">
                <a:latin typeface="+mj-lt"/>
                <a:sym typeface="Wingdings" panose="05000000000000000000" pitchFamily="2" charset="2"/>
              </a:rPr>
              <a:t>country_of_birth</a:t>
            </a:r>
            <a:r>
              <a:rPr lang="en-US" sz="1600" dirty="0">
                <a:latin typeface="+mj-lt"/>
                <a:sym typeface="Wingdings" panose="05000000000000000000" pitchFamily="2" charset="2"/>
              </a:rPr>
              <a:t>) values ('Perri', '</a:t>
            </a:r>
            <a:r>
              <a:rPr lang="en-US" sz="1600" dirty="0" err="1">
                <a:latin typeface="+mj-lt"/>
                <a:sym typeface="Wingdings" panose="05000000000000000000" pitchFamily="2" charset="2"/>
              </a:rPr>
              <a:t>Ateridge</a:t>
            </a:r>
            <a:r>
              <a:rPr lang="en-US" sz="1600" dirty="0">
                <a:latin typeface="+mj-lt"/>
                <a:sym typeface="Wingdings" panose="05000000000000000000" pitchFamily="2" charset="2"/>
              </a:rPr>
              <a:t>', 'cgrombridge0@digg.com', 'Bigender', '2021-04-04', 'Poland’);</a:t>
            </a:r>
          </a:p>
          <a:p>
            <a:pPr marL="0" indent="0">
              <a:buNone/>
            </a:pPr>
            <a:r>
              <a:rPr lang="en-US" sz="1600" b="1" dirty="0" err="1">
                <a:latin typeface="+mj-lt"/>
                <a:sym typeface="Wingdings" panose="05000000000000000000" pitchFamily="2" charset="2"/>
              </a:rPr>
              <a:t>En</a:t>
            </a:r>
            <a:r>
              <a:rPr lang="en-US" sz="1600" b="1" dirty="0">
                <a:latin typeface="+mj-lt"/>
                <a:sym typeface="Wingdings" panose="05000000000000000000" pitchFamily="2" charset="2"/>
              </a:rPr>
              <a:t> </a:t>
            </a:r>
            <a:r>
              <a:rPr lang="en-US" sz="1600" b="1" dirty="0" err="1">
                <a:latin typeface="+mj-lt"/>
                <a:sym typeface="Wingdings" panose="05000000000000000000" pitchFamily="2" charset="2"/>
              </a:rPr>
              <a:t>faisant</a:t>
            </a:r>
            <a:r>
              <a:rPr lang="en-US" sz="1600" b="1" dirty="0">
                <a:latin typeface="+mj-lt"/>
                <a:sym typeface="Wingdings" panose="05000000000000000000" pitchFamily="2" charset="2"/>
              </a:rPr>
              <a:t> se </a:t>
            </a:r>
            <a:r>
              <a:rPr lang="en-US" sz="1600" b="1" dirty="0" err="1">
                <a:latin typeface="+mj-lt"/>
                <a:sym typeface="Wingdings" panose="05000000000000000000" pitchFamily="2" charset="2"/>
              </a:rPr>
              <a:t>traitement</a:t>
            </a:r>
            <a:r>
              <a:rPr lang="en-US" sz="1600" b="1" dirty="0">
                <a:latin typeface="+mj-lt"/>
                <a:sym typeface="Wingdings" panose="05000000000000000000" pitchFamily="2" charset="2"/>
              </a:rPr>
              <a:t> deux </a:t>
            </a:r>
            <a:r>
              <a:rPr lang="en-US" sz="1600" b="1" dirty="0" err="1">
                <a:latin typeface="+mj-lt"/>
                <a:sym typeface="Wingdings" panose="05000000000000000000" pitchFamily="2" charset="2"/>
              </a:rPr>
              <a:t>fois</a:t>
            </a:r>
            <a:r>
              <a:rPr lang="en-US" sz="1600" b="1" dirty="0">
                <a:latin typeface="+mj-lt"/>
                <a:sym typeface="Wingdings" panose="05000000000000000000" pitchFamily="2" charset="2"/>
              </a:rPr>
              <a:t>, on </a:t>
            </a:r>
            <a:r>
              <a:rPr lang="en-US" sz="1600" b="1" dirty="0" err="1">
                <a:latin typeface="+mj-lt"/>
                <a:sym typeface="Wingdings" panose="05000000000000000000" pitchFamily="2" charset="2"/>
              </a:rPr>
              <a:t>essaie</a:t>
            </a:r>
            <a:r>
              <a:rPr lang="en-US" sz="1600" b="1" dirty="0">
                <a:latin typeface="+mj-lt"/>
                <a:sym typeface="Wingdings" panose="05000000000000000000" pitchFamily="2" charset="2"/>
              </a:rPr>
              <a:t> de </a:t>
            </a:r>
            <a:r>
              <a:rPr lang="en-US" sz="1600" b="1" dirty="0" err="1">
                <a:latin typeface="+mj-lt"/>
                <a:sym typeface="Wingdings" panose="05000000000000000000" pitchFamily="2" charset="2"/>
              </a:rPr>
              <a:t>créer</a:t>
            </a:r>
            <a:r>
              <a:rPr lang="en-US" sz="1600" b="1" dirty="0">
                <a:latin typeface="+mj-lt"/>
                <a:sym typeface="Wingdings" panose="05000000000000000000" pitchFamily="2" charset="2"/>
              </a:rPr>
              <a:t> </a:t>
            </a:r>
            <a:r>
              <a:rPr lang="en-US" sz="1600" b="1" dirty="0" err="1">
                <a:latin typeface="+mj-lt"/>
                <a:sym typeface="Wingdings" panose="05000000000000000000" pitchFamily="2" charset="2"/>
              </a:rPr>
              <a:t>une</a:t>
            </a:r>
            <a:r>
              <a:rPr lang="en-US" sz="1600" b="1" dirty="0">
                <a:latin typeface="+mj-lt"/>
                <a:sym typeface="Wingdings" panose="05000000000000000000" pitchFamily="2" charset="2"/>
              </a:rPr>
              <a:t> </a:t>
            </a:r>
            <a:r>
              <a:rPr lang="en-US" sz="1600" b="1" dirty="0" err="1">
                <a:latin typeface="+mj-lt"/>
                <a:sym typeface="Wingdings" panose="05000000000000000000" pitchFamily="2" charset="2"/>
              </a:rPr>
              <a:t>contrainte</a:t>
            </a:r>
            <a:r>
              <a:rPr lang="en-US" sz="1600" b="1" dirty="0">
                <a:latin typeface="+mj-lt"/>
                <a:sym typeface="Wingdings" panose="05000000000000000000" pitchFamily="2" charset="2"/>
              </a:rPr>
              <a:t> (unique):</a:t>
            </a:r>
          </a:p>
          <a:p>
            <a:r>
              <a:rPr lang="en-US" sz="1600" dirty="0">
                <a:latin typeface="+mj-lt"/>
                <a:sym typeface="Wingdings" panose="05000000000000000000" pitchFamily="2" charset="2"/>
              </a:rPr>
              <a:t>ALTER TABLE person2 ADD CONSTRAINT </a:t>
            </a:r>
            <a:r>
              <a:rPr lang="en-US" sz="1600" dirty="0" err="1">
                <a:latin typeface="+mj-lt"/>
                <a:sym typeface="Wingdings" panose="05000000000000000000" pitchFamily="2" charset="2"/>
              </a:rPr>
              <a:t>unique_email_address</a:t>
            </a:r>
            <a:r>
              <a:rPr lang="en-US" sz="1600" dirty="0">
                <a:latin typeface="+mj-lt"/>
                <a:sym typeface="Wingdings" panose="05000000000000000000" pitchFamily="2" charset="2"/>
              </a:rPr>
              <a:t> UNIQUE (email);</a:t>
            </a:r>
          </a:p>
          <a:p>
            <a:pPr marL="0" indent="0">
              <a:buNone/>
            </a:pPr>
            <a:r>
              <a:rPr lang="en-US" sz="1600" b="1" dirty="0">
                <a:latin typeface="+mj-lt"/>
                <a:sym typeface="Wingdings" panose="05000000000000000000" pitchFamily="2" charset="2"/>
              </a:rPr>
              <a:t>Comment faire pour que </a:t>
            </a:r>
            <a:r>
              <a:rPr lang="en-US" sz="1600" b="1" dirty="0" err="1">
                <a:latin typeface="+mj-lt"/>
                <a:sym typeface="Wingdings" panose="05000000000000000000" pitchFamily="2" charset="2"/>
              </a:rPr>
              <a:t>ça</a:t>
            </a:r>
            <a:r>
              <a:rPr lang="en-US" sz="1600" b="1" dirty="0">
                <a:latin typeface="+mj-lt"/>
                <a:sym typeface="Wingdings" panose="05000000000000000000" pitchFamily="2" charset="2"/>
              </a:rPr>
              <a:t> </a:t>
            </a:r>
            <a:r>
              <a:rPr lang="en-US" sz="1600" b="1" dirty="0" err="1">
                <a:latin typeface="+mj-lt"/>
                <a:sym typeface="Wingdings" panose="05000000000000000000" pitchFamily="2" charset="2"/>
              </a:rPr>
              <a:t>marche</a:t>
            </a:r>
            <a:r>
              <a:rPr lang="en-US" sz="1600" b="1" dirty="0">
                <a:latin typeface="+mj-lt"/>
                <a:sym typeface="Wingdings" panose="05000000000000000000" pitchFamily="2" charset="2"/>
              </a:rPr>
              <a:t> ?</a:t>
            </a:r>
          </a:p>
          <a:p>
            <a:r>
              <a:rPr lang="en-US" sz="1600" dirty="0">
                <a:latin typeface="+mj-lt"/>
                <a:sym typeface="Wingdings" panose="05000000000000000000" pitchFamily="2" charset="2"/>
              </a:rPr>
              <a:t>SELECT * FROM person2 where email = …</a:t>
            </a:r>
          </a:p>
          <a:p>
            <a:r>
              <a:rPr lang="en-US" sz="1600" dirty="0">
                <a:latin typeface="+mj-lt"/>
                <a:sym typeface="Wingdings" panose="05000000000000000000" pitchFamily="2" charset="2"/>
              </a:rPr>
              <a:t>DELETE FROM person2 WHERE id = …</a:t>
            </a:r>
          </a:p>
          <a:p>
            <a:r>
              <a:rPr lang="en-US" sz="1600" dirty="0">
                <a:latin typeface="+mj-lt"/>
                <a:sym typeface="Wingdings" panose="05000000000000000000" pitchFamily="2" charset="2"/>
              </a:rPr>
              <a:t>ALTER TABLE person2 ADD CONSTRAINT </a:t>
            </a:r>
            <a:r>
              <a:rPr lang="en-US" sz="1600" dirty="0" err="1">
                <a:latin typeface="+mj-lt"/>
                <a:sym typeface="Wingdings" panose="05000000000000000000" pitchFamily="2" charset="2"/>
              </a:rPr>
              <a:t>unique_email_address</a:t>
            </a:r>
            <a:r>
              <a:rPr lang="en-US" sz="1600" dirty="0">
                <a:latin typeface="+mj-lt"/>
                <a:sym typeface="Wingdings" panose="05000000000000000000" pitchFamily="2" charset="2"/>
              </a:rPr>
              <a:t> UNIQUE (email);</a:t>
            </a:r>
          </a:p>
          <a:p>
            <a:pPr marL="0" indent="0">
              <a:buNone/>
            </a:pPr>
            <a:r>
              <a:rPr lang="fr-FR" sz="1600" b="1" dirty="0">
                <a:latin typeface="+mj-lt"/>
                <a:sym typeface="Wingdings" panose="05000000000000000000" pitchFamily="2" charset="2"/>
              </a:rPr>
              <a:t>Que remarquez vous dans la commande :  \d person2         ?         </a:t>
            </a:r>
            <a:r>
              <a:rPr lang="fr-FR" sz="1600" b="1" dirty="0" err="1">
                <a:latin typeface="+mj-lt"/>
                <a:sym typeface="Wingdings" panose="05000000000000000000" pitchFamily="2" charset="2"/>
              </a:rPr>
              <a:t>nextval</a:t>
            </a:r>
            <a:endParaRPr lang="fr-FR" sz="1600" b="1" dirty="0">
              <a:latin typeface="+mj-lt"/>
              <a:sym typeface="Wingdings" panose="05000000000000000000" pitchFamily="2" charset="2"/>
            </a:endParaRP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678582"/>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Unique </a:t>
            </a:r>
            <a:r>
              <a:rPr lang="fr-FR" dirty="0" err="1"/>
              <a:t>constraints</a:t>
            </a:r>
            <a:endParaRPr lang="fr-FR" dirty="0"/>
          </a:p>
        </p:txBody>
      </p:sp>
      <p:pic>
        <p:nvPicPr>
          <p:cNvPr id="3" name="Image 2">
            <a:extLst>
              <a:ext uri="{FF2B5EF4-FFF2-40B4-BE49-F238E27FC236}">
                <a16:creationId xmlns:a16="http://schemas.microsoft.com/office/drawing/2014/main" id="{93B7D2F8-72A2-438A-B38D-3F11297D0657}"/>
              </a:ext>
            </a:extLst>
          </p:cNvPr>
          <p:cNvPicPr>
            <a:picLocks noChangeAspect="1"/>
          </p:cNvPicPr>
          <p:nvPr/>
        </p:nvPicPr>
        <p:blipFill>
          <a:blip r:embed="rId3"/>
          <a:stretch>
            <a:fillRect/>
          </a:stretch>
        </p:blipFill>
        <p:spPr>
          <a:xfrm>
            <a:off x="7814914" y="2740055"/>
            <a:ext cx="904481" cy="512776"/>
          </a:xfrm>
          <a:prstGeom prst="rect">
            <a:avLst/>
          </a:prstGeom>
        </p:spPr>
      </p:pic>
    </p:spTree>
    <p:extLst>
      <p:ext uri="{BB962C8B-B14F-4D97-AF65-F5344CB8AC3E}">
        <p14:creationId xmlns:p14="http://schemas.microsoft.com/office/powerpoint/2010/main" val="303606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616200"/>
            <a:ext cx="10433770" cy="4241800"/>
          </a:xfrm>
        </p:spPr>
        <p:txBody>
          <a:bodyPr rtlCol="0">
            <a:normAutofit/>
          </a:bodyPr>
          <a:lstStyle/>
          <a:p>
            <a:r>
              <a:rPr lang="fr-FR" sz="1600" dirty="0">
                <a:latin typeface="+mj-lt"/>
                <a:sym typeface="Wingdings" panose="05000000000000000000" pitchFamily="2" charset="2"/>
              </a:rPr>
              <a:t>Supprimer la contrainte : ALTER TABLE person2 DROP CONSTRAINT </a:t>
            </a:r>
            <a:r>
              <a:rPr lang="fr-FR" sz="1600" dirty="0" err="1">
                <a:latin typeface="+mj-lt"/>
                <a:sym typeface="Wingdings" panose="05000000000000000000" pitchFamily="2" charset="2"/>
              </a:rPr>
              <a:t>unique_email_adress</a:t>
            </a:r>
            <a:r>
              <a:rPr lang="fr-FR" sz="1600" dirty="0">
                <a:latin typeface="+mj-lt"/>
                <a:sym typeface="Wingdings" panose="05000000000000000000" pitchFamily="2" charset="2"/>
              </a:rPr>
              <a:t>;</a:t>
            </a:r>
          </a:p>
          <a:p>
            <a:r>
              <a:rPr lang="fr-FR" sz="1600" dirty="0">
                <a:latin typeface="+mj-lt"/>
                <a:sym typeface="Wingdings" panose="05000000000000000000" pitchFamily="2" charset="2"/>
              </a:rPr>
              <a:t>\d person2;</a:t>
            </a:r>
          </a:p>
          <a:p>
            <a:r>
              <a:rPr lang="fr-FR" sz="1600" dirty="0">
                <a:latin typeface="+mj-lt"/>
                <a:sym typeface="Wingdings" panose="05000000000000000000" pitchFamily="2" charset="2"/>
              </a:rPr>
              <a:t>ALTER TABLE person2 ADD UNIQUE (email);        Ceci est une deuxième manière de rajouter une contraint en laissant </a:t>
            </a:r>
            <a:r>
              <a:rPr lang="fr-FR" sz="1600" dirty="0" err="1">
                <a:latin typeface="+mj-lt"/>
                <a:sym typeface="Wingdings" panose="05000000000000000000" pitchFamily="2" charset="2"/>
              </a:rPr>
              <a:t>postgres</a:t>
            </a:r>
            <a:r>
              <a:rPr lang="fr-FR" sz="1600" dirty="0">
                <a:latin typeface="+mj-lt"/>
                <a:sym typeface="Wingdings" panose="05000000000000000000" pitchFamily="2" charset="2"/>
              </a:rPr>
              <a:t> choisir le nom de la contrainte.</a:t>
            </a:r>
          </a:p>
          <a:p>
            <a:r>
              <a:rPr lang="fr-FR" sz="1600" dirty="0">
                <a:latin typeface="+mj-lt"/>
                <a:sym typeface="Wingdings" panose="05000000000000000000" pitchFamily="2" charset="2"/>
              </a:rPr>
              <a:t>\d person2;</a:t>
            </a: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Unique </a:t>
            </a:r>
            <a:r>
              <a:rPr lang="fr-FR" dirty="0" err="1"/>
              <a:t>constraints</a:t>
            </a:r>
            <a:endParaRPr lang="fr-FR" dirty="0"/>
          </a:p>
        </p:txBody>
      </p:sp>
    </p:spTree>
    <p:extLst>
      <p:ext uri="{BB962C8B-B14F-4D97-AF65-F5344CB8AC3E}">
        <p14:creationId xmlns:p14="http://schemas.microsoft.com/office/powerpoint/2010/main" val="2132429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616200"/>
            <a:ext cx="10433770" cy="4241800"/>
          </a:xfrm>
        </p:spPr>
        <p:txBody>
          <a:bodyPr rtlCol="0">
            <a:normAutofit/>
          </a:bodyPr>
          <a:lstStyle/>
          <a:p>
            <a:r>
              <a:rPr lang="fr-FR" sz="1600" dirty="0">
                <a:latin typeface="+mj-lt"/>
                <a:sym typeface="Wingdings" panose="05000000000000000000" pitchFamily="2" charset="2"/>
              </a:rPr>
              <a:t>Supprimer toutes les entrées : DELETE FROM person2;</a:t>
            </a:r>
          </a:p>
          <a:p>
            <a:r>
              <a:rPr lang="fr-FR" sz="1600" dirty="0">
                <a:latin typeface="+mj-lt"/>
                <a:sym typeface="Wingdings" panose="05000000000000000000" pitchFamily="2" charset="2"/>
              </a:rPr>
              <a:t>select * </a:t>
            </a:r>
            <a:r>
              <a:rPr lang="fr-FR" sz="1600" dirty="0" err="1">
                <a:latin typeface="+mj-lt"/>
                <a:sym typeface="Wingdings" panose="05000000000000000000" pitchFamily="2" charset="2"/>
              </a:rPr>
              <a:t>from</a:t>
            </a:r>
            <a:r>
              <a:rPr lang="fr-FR" sz="1600" dirty="0">
                <a:latin typeface="+mj-lt"/>
                <a:sym typeface="Wingdings" panose="05000000000000000000" pitchFamily="2" charset="2"/>
              </a:rPr>
              <a:t> person2;</a:t>
            </a:r>
          </a:p>
          <a:p>
            <a:pPr rtl="0"/>
            <a:r>
              <a:rPr lang="en-US" sz="1600" dirty="0">
                <a:latin typeface="+mj-lt"/>
              </a:rPr>
              <a:t>\</a:t>
            </a:r>
            <a:r>
              <a:rPr lang="en-US" sz="1600" dirty="0" err="1">
                <a:latin typeface="+mj-lt"/>
              </a:rPr>
              <a:t>i</a:t>
            </a:r>
            <a:r>
              <a:rPr lang="en-US" sz="1600" dirty="0">
                <a:latin typeface="+mj-lt"/>
              </a:rPr>
              <a:t> C:/Users/Downloads/person2.sql;</a:t>
            </a:r>
          </a:p>
          <a:p>
            <a:pPr rtl="0"/>
            <a:r>
              <a:rPr lang="en-US" sz="1600" dirty="0">
                <a:latin typeface="+mj-lt"/>
              </a:rPr>
              <a:t>DELETE FROM person2 where id = 1033;</a:t>
            </a:r>
          </a:p>
          <a:p>
            <a:r>
              <a:rPr lang="en-US" sz="1600" dirty="0">
                <a:latin typeface="+mj-lt"/>
              </a:rPr>
              <a:t>DELETE FROM person2 where gender = ‘Male’ AND </a:t>
            </a:r>
            <a:r>
              <a:rPr lang="en-US" sz="1600" dirty="0" err="1">
                <a:latin typeface="+mj-lt"/>
              </a:rPr>
              <a:t>country_of_birth</a:t>
            </a:r>
            <a:r>
              <a:rPr lang="en-US" sz="1600" dirty="0">
                <a:latin typeface="+mj-lt"/>
              </a:rPr>
              <a:t> = ‘France’;</a:t>
            </a:r>
          </a:p>
          <a:p>
            <a:r>
              <a:rPr lang="en-US" sz="1600" dirty="0">
                <a:latin typeface="+mj-lt"/>
              </a:rPr>
              <a:t>SELECT  * FROM person2 where gender = ‘Male’ AND </a:t>
            </a:r>
            <a:r>
              <a:rPr lang="en-US" sz="1600" dirty="0" err="1">
                <a:latin typeface="+mj-lt"/>
              </a:rPr>
              <a:t>country_of_birth</a:t>
            </a:r>
            <a:r>
              <a:rPr lang="en-US" sz="1600" dirty="0">
                <a:latin typeface="+mj-lt"/>
              </a:rPr>
              <a:t> = ‘France’;</a:t>
            </a:r>
          </a:p>
          <a:p>
            <a:r>
              <a:rPr lang="en-US" sz="1600" dirty="0">
                <a:latin typeface="+mj-lt"/>
              </a:rPr>
              <a:t>SELECT  * FROM person2 where </a:t>
            </a:r>
            <a:r>
              <a:rPr lang="en-US" sz="1600" dirty="0" err="1">
                <a:latin typeface="+mj-lt"/>
              </a:rPr>
              <a:t>country_of_birth</a:t>
            </a:r>
            <a:r>
              <a:rPr lang="en-US" sz="1600" dirty="0">
                <a:latin typeface="+mj-lt"/>
              </a:rPr>
              <a:t> = ‘France’;</a:t>
            </a:r>
          </a:p>
          <a:p>
            <a:endParaRPr lang="en-US" sz="1600" dirty="0">
              <a:latin typeface="+mj-lt"/>
            </a:endParaRP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DELETE RECORDS </a:t>
            </a:r>
          </a:p>
        </p:txBody>
      </p:sp>
    </p:spTree>
    <p:extLst>
      <p:ext uri="{BB962C8B-B14F-4D97-AF65-F5344CB8AC3E}">
        <p14:creationId xmlns:p14="http://schemas.microsoft.com/office/powerpoint/2010/main" val="2120309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616200"/>
            <a:ext cx="10433770" cy="4241800"/>
          </a:xfrm>
        </p:spPr>
        <p:txBody>
          <a:bodyPr rtlCol="0">
            <a:normAutofit/>
          </a:bodyPr>
          <a:lstStyle/>
          <a:p>
            <a:r>
              <a:rPr lang="fr-FR" sz="1600" dirty="0">
                <a:latin typeface="+mj-lt"/>
                <a:sym typeface="Wingdings" panose="05000000000000000000" pitchFamily="2" charset="2"/>
              </a:rPr>
              <a:t>Mettre à jour une information :</a:t>
            </a:r>
          </a:p>
          <a:p>
            <a:pPr marL="0" indent="0">
              <a:buNone/>
            </a:pPr>
            <a:r>
              <a:rPr lang="fr-FR" sz="1600" dirty="0">
                <a:latin typeface="+mj-lt"/>
                <a:sym typeface="Wingdings" panose="05000000000000000000" pitchFamily="2" charset="2"/>
              </a:rPr>
              <a:t>UPDATE person2 SET email = ‘update@gmail.com’ WHERE id = 2000;</a:t>
            </a:r>
          </a:p>
          <a:p>
            <a:pPr marL="0" indent="0">
              <a:buNone/>
            </a:pPr>
            <a:r>
              <a:rPr lang="en-US" sz="1600" dirty="0">
                <a:latin typeface="+mj-lt"/>
              </a:rPr>
              <a:t>select * from person2 WHERE id = 2000;</a:t>
            </a:r>
          </a:p>
          <a:p>
            <a:r>
              <a:rPr lang="en-US" sz="1600" dirty="0" err="1">
                <a:latin typeface="+mj-lt"/>
              </a:rPr>
              <a:t>Mettre</a:t>
            </a:r>
            <a:r>
              <a:rPr lang="en-US" sz="1600" dirty="0">
                <a:latin typeface="+mj-lt"/>
              </a:rPr>
              <a:t> à jour deux </a:t>
            </a:r>
            <a:r>
              <a:rPr lang="en-US" sz="1600" dirty="0" err="1">
                <a:latin typeface="+mj-lt"/>
              </a:rPr>
              <a:t>informations</a:t>
            </a:r>
            <a:r>
              <a:rPr lang="en-US" sz="1600" dirty="0">
                <a:latin typeface="+mj-lt"/>
              </a:rPr>
              <a:t> </a:t>
            </a:r>
            <a:r>
              <a:rPr lang="en-US" sz="1600" dirty="0" err="1">
                <a:latin typeface="+mj-lt"/>
              </a:rPr>
              <a:t>ou</a:t>
            </a:r>
            <a:r>
              <a:rPr lang="en-US" sz="1600" dirty="0">
                <a:latin typeface="+mj-lt"/>
              </a:rPr>
              <a:t> plus :</a:t>
            </a:r>
          </a:p>
          <a:p>
            <a:pPr marL="0" indent="0">
              <a:buNone/>
            </a:pPr>
            <a:r>
              <a:rPr lang="en-US" sz="1600" dirty="0">
                <a:latin typeface="+mj-lt"/>
              </a:rPr>
              <a:t>UPDATE person2 SET email = </a:t>
            </a:r>
            <a:r>
              <a:rPr lang="fr-FR" sz="1600" dirty="0">
                <a:latin typeface="+mj-lt"/>
                <a:sym typeface="Wingdings" panose="05000000000000000000" pitchFamily="2" charset="2"/>
              </a:rPr>
              <a:t>‘update2@gmail.com’, </a:t>
            </a:r>
            <a:r>
              <a:rPr lang="fr-FR" sz="1600" dirty="0" err="1">
                <a:latin typeface="+mj-lt"/>
                <a:sym typeface="Wingdings" panose="05000000000000000000" pitchFamily="2" charset="2"/>
              </a:rPr>
              <a:t>first_name</a:t>
            </a:r>
            <a:r>
              <a:rPr lang="fr-FR" sz="1600" dirty="0">
                <a:latin typeface="+mj-lt"/>
                <a:sym typeface="Wingdings" panose="05000000000000000000" pitchFamily="2" charset="2"/>
              </a:rPr>
              <a:t> = ‘</a:t>
            </a:r>
            <a:r>
              <a:rPr lang="fr-FR" sz="1600" dirty="0" err="1">
                <a:latin typeface="+mj-lt"/>
                <a:sym typeface="Wingdings" panose="05000000000000000000" pitchFamily="2" charset="2"/>
              </a:rPr>
              <a:t>professor</a:t>
            </a:r>
            <a:r>
              <a:rPr lang="fr-FR" sz="1600" dirty="0">
                <a:latin typeface="+mj-lt"/>
                <a:sym typeface="Wingdings" panose="05000000000000000000" pitchFamily="2" charset="2"/>
              </a:rPr>
              <a:t>’ WHERE id = 2000;</a:t>
            </a:r>
          </a:p>
          <a:p>
            <a:pPr marL="0" indent="0">
              <a:buNone/>
            </a:pPr>
            <a:r>
              <a:rPr lang="en-US" sz="1600" dirty="0">
                <a:latin typeface="+mj-lt"/>
              </a:rPr>
              <a:t>select * from person2 WHERE id = 2000;</a:t>
            </a:r>
          </a:p>
          <a:p>
            <a:pPr marL="0" indent="0">
              <a:buNone/>
            </a:pPr>
            <a:endParaRPr lang="en-US" sz="1600" dirty="0">
              <a:latin typeface="+mj-lt"/>
            </a:endParaRP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UPDATE RECORDS </a:t>
            </a:r>
          </a:p>
        </p:txBody>
      </p:sp>
    </p:spTree>
    <p:extLst>
      <p:ext uri="{BB962C8B-B14F-4D97-AF65-F5344CB8AC3E}">
        <p14:creationId xmlns:p14="http://schemas.microsoft.com/office/powerpoint/2010/main" val="590943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529506" y="1003618"/>
            <a:ext cx="2223220"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3200" dirty="0">
                <a:solidFill>
                  <a:schemeClr val="bg1"/>
                </a:solidFill>
              </a:rPr>
              <a:t>jo</a:t>
            </a:r>
            <a:r>
              <a:rPr lang="fr-FR" sz="3200" dirty="0"/>
              <a:t>intures</a:t>
            </a:r>
            <a:endParaRPr lang="fr-FR" dirty="0"/>
          </a:p>
        </p:txBody>
      </p:sp>
      <p:sp>
        <p:nvSpPr>
          <p:cNvPr id="10" name="Espace réservé du contenu 8">
            <a:extLst>
              <a:ext uri="{FF2B5EF4-FFF2-40B4-BE49-F238E27FC236}">
                <a16:creationId xmlns:a16="http://schemas.microsoft.com/office/drawing/2014/main" id="{861DA5C5-AA78-4BA0-B496-A03ECD40C946}"/>
              </a:ext>
            </a:extLst>
          </p:cNvPr>
          <p:cNvSpPr>
            <a:spLocks noGrp="1"/>
          </p:cNvSpPr>
          <p:nvPr>
            <p:ph sz="half" idx="2"/>
          </p:nvPr>
        </p:nvSpPr>
        <p:spPr>
          <a:xfrm>
            <a:off x="777155" y="2282825"/>
            <a:ext cx="10852870" cy="3013075"/>
          </a:xfrm>
        </p:spPr>
        <p:txBody>
          <a:bodyPr rtlCol="0">
            <a:normAutofit/>
          </a:bodyPr>
          <a:lstStyle/>
          <a:p>
            <a:pPr algn="just"/>
            <a:r>
              <a:rPr lang="fr-FR" sz="1800" dirty="0">
                <a:latin typeface="+mj-lt"/>
                <a:sym typeface="Wingdings" panose="05000000000000000000" pitchFamily="2" charset="2"/>
              </a:rPr>
              <a:t>Les jointures en SQL permettent d’associer plusieurs tables dans une même requête. </a:t>
            </a:r>
          </a:p>
          <a:p>
            <a:pPr algn="just"/>
            <a:r>
              <a:rPr lang="fr-FR" sz="1800" dirty="0">
                <a:latin typeface="+mj-lt"/>
                <a:sym typeface="Wingdings" panose="05000000000000000000" pitchFamily="2" charset="2"/>
              </a:rPr>
              <a:t>Cela permet d’exploiter la puissance des bases de données relationnelles pour obtenir des résultats qui combinent les données de plusieurs tables de manière efficace.</a:t>
            </a:r>
          </a:p>
          <a:p>
            <a:pPr algn="just"/>
            <a:r>
              <a:rPr lang="fr-FR" sz="1800" dirty="0">
                <a:latin typeface="+mj-lt"/>
              </a:rPr>
              <a:t>En général, les jointures consistent à associer des lignes de 2 tables en associant l’égalité des valeurs d’une colonne d’une première table par rapport à la valeur d’une colonne d’une seconde table.</a:t>
            </a:r>
          </a:p>
          <a:p>
            <a:pPr algn="just"/>
            <a:r>
              <a:rPr lang="fr-FR" sz="1800" dirty="0">
                <a:latin typeface="+mj-lt"/>
              </a:rPr>
              <a:t>Imaginons qu’une base de 2 données possède une table “utilisateur” et une autre table “adresse” qui contient les adresses de ces utilisateurs. Avec une jointure, il est possible d’obtenir les données de l’utilisateur et de son adresse en une seule requête.</a:t>
            </a:r>
            <a:endParaRPr lang="en-US" sz="1800" dirty="0">
              <a:latin typeface="+mj-lt"/>
            </a:endParaRPr>
          </a:p>
        </p:txBody>
      </p:sp>
    </p:spTree>
    <p:extLst>
      <p:ext uri="{BB962C8B-B14F-4D97-AF65-F5344CB8AC3E}">
        <p14:creationId xmlns:p14="http://schemas.microsoft.com/office/powerpoint/2010/main" val="3190449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sn't SQL A left join B, just A? - Stack Overflow">
            <a:extLst>
              <a:ext uri="{FF2B5EF4-FFF2-40B4-BE49-F238E27FC236}">
                <a16:creationId xmlns:a16="http://schemas.microsoft.com/office/drawing/2014/main" id="{C2FE4FE4-0E7D-4E73-94F3-F93D4F851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771" y="0"/>
            <a:ext cx="8716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529506" y="1003618"/>
            <a:ext cx="2223220"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sz="3200" dirty="0">
                <a:solidFill>
                  <a:schemeClr val="bg1"/>
                </a:solidFill>
              </a:rPr>
              <a:t>jo</a:t>
            </a:r>
            <a:r>
              <a:rPr lang="fr-FR" sz="3200" dirty="0"/>
              <a:t>intures</a:t>
            </a:r>
            <a:endParaRPr lang="fr-FR" dirty="0"/>
          </a:p>
        </p:txBody>
      </p:sp>
    </p:spTree>
    <p:extLst>
      <p:ext uri="{BB962C8B-B14F-4D97-AF65-F5344CB8AC3E}">
        <p14:creationId xmlns:p14="http://schemas.microsoft.com/office/powerpoint/2010/main" val="11682787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12" name="Espace réservé du contenu 8">
            <a:extLst>
              <a:ext uri="{FF2B5EF4-FFF2-40B4-BE49-F238E27FC236}">
                <a16:creationId xmlns:a16="http://schemas.microsoft.com/office/drawing/2014/main" id="{8B73AD3C-17B5-424D-BE43-E8362FCE6D0B}"/>
              </a:ext>
            </a:extLst>
          </p:cNvPr>
          <p:cNvSpPr>
            <a:spLocks noGrp="1"/>
          </p:cNvSpPr>
          <p:nvPr>
            <p:ph sz="half" idx="2"/>
          </p:nvPr>
        </p:nvSpPr>
        <p:spPr>
          <a:xfrm>
            <a:off x="1158155" y="2616200"/>
            <a:ext cx="10433770" cy="4241800"/>
          </a:xfrm>
        </p:spPr>
        <p:txBody>
          <a:bodyPr rtlCol="0">
            <a:normAutofit/>
          </a:bodyPr>
          <a:lstStyle/>
          <a:p>
            <a:r>
              <a:rPr lang="fr-FR" sz="1600" dirty="0">
                <a:latin typeface="+mj-lt"/>
                <a:sym typeface="Wingdings" panose="05000000000000000000" pitchFamily="2" charset="2"/>
              </a:rPr>
              <a:t>Pour créer des </a:t>
            </a:r>
            <a:r>
              <a:rPr lang="fr-FR" sz="1600" dirty="0" err="1">
                <a:latin typeface="+mj-lt"/>
                <a:sym typeface="Wingdings" panose="05000000000000000000" pitchFamily="2" charset="2"/>
              </a:rPr>
              <a:t>foreign</a:t>
            </a:r>
            <a:r>
              <a:rPr lang="fr-FR" sz="1600" dirty="0">
                <a:latin typeface="+mj-lt"/>
                <a:sym typeface="Wingdings" panose="05000000000000000000" pitchFamily="2" charset="2"/>
              </a:rPr>
              <a:t> keys on va d’abord supprimer les table avec la fonction :DROP TABLE …;</a:t>
            </a:r>
          </a:p>
          <a:p>
            <a:r>
              <a:rPr lang="fr-FR" sz="1600" dirty="0">
                <a:latin typeface="+mj-lt"/>
                <a:sym typeface="Wingdings" panose="05000000000000000000" pitchFamily="2" charset="2"/>
              </a:rPr>
              <a:t>Vérifier en utilisant : \</a:t>
            </a:r>
            <a:r>
              <a:rPr lang="fr-FR" sz="1600" dirty="0" err="1">
                <a:latin typeface="+mj-lt"/>
                <a:sym typeface="Wingdings" panose="05000000000000000000" pitchFamily="2" charset="2"/>
              </a:rPr>
              <a:t>dt</a:t>
            </a:r>
            <a:r>
              <a:rPr lang="fr-FR" sz="1600" dirty="0">
                <a:latin typeface="+mj-lt"/>
                <a:sym typeface="Wingdings" panose="05000000000000000000" pitchFamily="2" charset="2"/>
              </a:rPr>
              <a:t>     le résultat doit être vide.</a:t>
            </a:r>
          </a:p>
          <a:p>
            <a:r>
              <a:rPr lang="en-US" sz="1600" dirty="0">
                <a:latin typeface="+mj-lt"/>
                <a:sym typeface="Wingdings" panose="05000000000000000000" pitchFamily="2" charset="2"/>
                <a:hlinkClick r:id="rId3"/>
              </a:rPr>
              <a:t>https://github.com/achfeed/tuto-sql/blob/main/person-car.sql</a:t>
            </a:r>
            <a:endParaRPr lang="en-US" sz="1600" dirty="0">
              <a:latin typeface="+mj-lt"/>
              <a:sym typeface="Wingdings" panose="05000000000000000000" pitchFamily="2" charset="2"/>
            </a:endParaRPr>
          </a:p>
          <a:p>
            <a:r>
              <a:rPr lang="en-US" sz="1600" dirty="0">
                <a:latin typeface="+mj-lt"/>
                <a:sym typeface="Wingdings" panose="05000000000000000000" pitchFamily="2" charset="2"/>
              </a:rPr>
              <a:t>On </a:t>
            </a:r>
            <a:r>
              <a:rPr lang="en-US" sz="1600" dirty="0" err="1">
                <a:latin typeface="+mj-lt"/>
                <a:sym typeface="Wingdings" panose="05000000000000000000" pitchFamily="2" charset="2"/>
              </a:rPr>
              <a:t>plusieurs</a:t>
            </a:r>
            <a:r>
              <a:rPr lang="en-US" sz="1600" dirty="0">
                <a:latin typeface="+mj-lt"/>
                <a:sym typeface="Wingdings" panose="05000000000000000000" pitchFamily="2" charset="2"/>
              </a:rPr>
              <a:t> tables </a:t>
            </a:r>
            <a:r>
              <a:rPr lang="en-US" sz="1600" dirty="0" err="1">
                <a:latin typeface="+mj-lt"/>
                <a:sym typeface="Wingdings" panose="05000000000000000000" pitchFamily="2" charset="2"/>
              </a:rPr>
              <a:t>directement</a:t>
            </a:r>
            <a:r>
              <a:rPr lang="en-US" sz="1600" dirty="0">
                <a:latin typeface="+mj-lt"/>
                <a:sym typeface="Wingdings" panose="05000000000000000000" pitchFamily="2" charset="2"/>
              </a:rPr>
              <a:t> d’un </a:t>
            </a:r>
            <a:r>
              <a:rPr lang="en-US" sz="1600" dirty="0" err="1">
                <a:latin typeface="+mj-lt"/>
                <a:sym typeface="Wingdings" panose="05000000000000000000" pitchFamily="2" charset="2"/>
              </a:rPr>
              <a:t>fichier</a:t>
            </a:r>
            <a:r>
              <a:rPr lang="en-US" sz="1600" dirty="0">
                <a:latin typeface="+mj-lt"/>
                <a:sym typeface="Wingdings" panose="05000000000000000000" pitchFamily="2" charset="2"/>
              </a:rPr>
              <a:t> SQL : \</a:t>
            </a:r>
            <a:r>
              <a:rPr lang="en-US" sz="1600" dirty="0" err="1">
                <a:latin typeface="+mj-lt"/>
                <a:sym typeface="Wingdings" panose="05000000000000000000" pitchFamily="2" charset="2"/>
              </a:rPr>
              <a:t>i</a:t>
            </a:r>
            <a:r>
              <a:rPr lang="en-US" sz="1600" dirty="0">
                <a:latin typeface="+mj-lt"/>
                <a:sym typeface="Wingdings" panose="05000000000000000000" pitchFamily="2" charset="2"/>
              </a:rPr>
              <a:t> C:/Users/ahamid/Downloads/person-car.sql</a:t>
            </a:r>
          </a:p>
          <a:p>
            <a:r>
              <a:rPr lang="fr-FR" sz="1600" dirty="0">
                <a:latin typeface="+mj-lt"/>
                <a:sym typeface="Wingdings" panose="05000000000000000000" pitchFamily="2" charset="2"/>
              </a:rPr>
              <a:t>\d </a:t>
            </a:r>
            <a:r>
              <a:rPr lang="fr-FR" sz="1600" dirty="0" err="1">
                <a:latin typeface="+mj-lt"/>
                <a:sym typeface="Wingdings" panose="05000000000000000000" pitchFamily="2" charset="2"/>
              </a:rPr>
              <a:t>person</a:t>
            </a:r>
            <a:endParaRPr lang="fr-FR" sz="1600" dirty="0">
              <a:latin typeface="+mj-lt"/>
              <a:sym typeface="Wingdings" panose="05000000000000000000" pitchFamily="2" charset="2"/>
            </a:endParaRPr>
          </a:p>
          <a:p>
            <a:r>
              <a:rPr lang="en-US" sz="1600" dirty="0">
                <a:latin typeface="+mj-lt"/>
                <a:sym typeface="Wingdings" panose="05000000000000000000" pitchFamily="2" charset="2"/>
              </a:rPr>
              <a:t>UPDATE person SET </a:t>
            </a:r>
            <a:r>
              <a:rPr lang="en-US" sz="1600" dirty="0" err="1">
                <a:latin typeface="+mj-lt"/>
                <a:sym typeface="Wingdings" panose="05000000000000000000" pitchFamily="2" charset="2"/>
              </a:rPr>
              <a:t>car_id</a:t>
            </a:r>
            <a:r>
              <a:rPr lang="en-US" sz="1600" dirty="0">
                <a:latin typeface="+mj-lt"/>
                <a:sym typeface="Wingdings" panose="05000000000000000000" pitchFamily="2" charset="2"/>
              </a:rPr>
              <a:t> = 2 WHERE id = 1;</a:t>
            </a:r>
          </a:p>
          <a:p>
            <a:r>
              <a:rPr lang="en-US" sz="1600" dirty="0">
                <a:latin typeface="+mj-lt"/>
                <a:sym typeface="Wingdings" panose="05000000000000000000" pitchFamily="2" charset="2"/>
              </a:rPr>
              <a:t>UPDATE person SET </a:t>
            </a:r>
            <a:r>
              <a:rPr lang="en-US" sz="1600" dirty="0" err="1">
                <a:latin typeface="+mj-lt"/>
                <a:sym typeface="Wingdings" panose="05000000000000000000" pitchFamily="2" charset="2"/>
              </a:rPr>
              <a:t>car_id</a:t>
            </a:r>
            <a:r>
              <a:rPr lang="en-US" sz="1600" dirty="0">
                <a:latin typeface="+mj-lt"/>
                <a:sym typeface="Wingdings" panose="05000000000000000000" pitchFamily="2" charset="2"/>
              </a:rPr>
              <a:t> = 1 WHERE id = 2;</a:t>
            </a:r>
          </a:p>
          <a:p>
            <a:r>
              <a:rPr lang="en-US" sz="1600" dirty="0">
                <a:latin typeface="+mj-lt"/>
              </a:rPr>
              <a:t>select * from person;</a:t>
            </a:r>
            <a:r>
              <a:rPr lang="en-US" sz="1600" dirty="0">
                <a:latin typeface="+mj-lt"/>
                <a:sym typeface="Wingdings" panose="05000000000000000000" pitchFamily="2" charset="2"/>
              </a:rPr>
              <a:t>         </a:t>
            </a:r>
            <a:r>
              <a:rPr lang="en-US" sz="1600" dirty="0" err="1">
                <a:latin typeface="+mj-lt"/>
                <a:sym typeface="Wingdings" panose="05000000000000000000" pitchFamily="2" charset="2"/>
              </a:rPr>
              <a:t>Vous</a:t>
            </a:r>
            <a:r>
              <a:rPr lang="en-US" sz="1600" dirty="0">
                <a:latin typeface="+mj-lt"/>
                <a:sym typeface="Wingdings" panose="05000000000000000000" pitchFamily="2" charset="2"/>
              </a:rPr>
              <a:t> </a:t>
            </a:r>
            <a:r>
              <a:rPr lang="en-US" sz="1600" dirty="0" err="1">
                <a:latin typeface="+mj-lt"/>
                <a:sym typeface="Wingdings" panose="05000000000000000000" pitchFamily="2" charset="2"/>
              </a:rPr>
              <a:t>devez</a:t>
            </a:r>
            <a:r>
              <a:rPr lang="en-US" sz="1600" dirty="0">
                <a:latin typeface="+mj-lt"/>
                <a:sym typeface="Wingdings" panose="05000000000000000000" pitchFamily="2" charset="2"/>
              </a:rPr>
              <a:t> </a:t>
            </a:r>
            <a:r>
              <a:rPr lang="en-US" sz="1600" dirty="0" err="1">
                <a:latin typeface="+mj-lt"/>
                <a:sym typeface="Wingdings" panose="05000000000000000000" pitchFamily="2" charset="2"/>
              </a:rPr>
              <a:t>voir</a:t>
            </a:r>
            <a:r>
              <a:rPr lang="en-US" sz="1600" dirty="0">
                <a:latin typeface="+mj-lt"/>
                <a:sym typeface="Wingdings" panose="05000000000000000000" pitchFamily="2" charset="2"/>
              </a:rPr>
              <a:t> le </a:t>
            </a:r>
            <a:r>
              <a:rPr lang="en-US" sz="1600" dirty="0" err="1">
                <a:latin typeface="+mj-lt"/>
                <a:sym typeface="Wingdings" panose="05000000000000000000" pitchFamily="2" charset="2"/>
              </a:rPr>
              <a:t>numéro</a:t>
            </a:r>
            <a:r>
              <a:rPr lang="en-US" sz="1600" dirty="0">
                <a:latin typeface="+mj-lt"/>
                <a:sym typeface="Wingdings" panose="05000000000000000000" pitchFamily="2" charset="2"/>
              </a:rPr>
              <a:t> 2 </a:t>
            </a:r>
            <a:r>
              <a:rPr lang="en-US" sz="1600" dirty="0" err="1">
                <a:latin typeface="+mj-lt"/>
                <a:sym typeface="Wingdings" panose="05000000000000000000" pitchFamily="2" charset="2"/>
              </a:rPr>
              <a:t>apparaitre</a:t>
            </a:r>
            <a:r>
              <a:rPr lang="en-US" sz="1600" dirty="0">
                <a:latin typeface="+mj-lt"/>
                <a:sym typeface="Wingdings" panose="05000000000000000000" pitchFamily="2" charset="2"/>
              </a:rPr>
              <a:t> sur la </a:t>
            </a:r>
            <a:r>
              <a:rPr lang="en-US" sz="1600" dirty="0" err="1">
                <a:latin typeface="+mj-lt"/>
                <a:sym typeface="Wingdings" panose="05000000000000000000" pitchFamily="2" charset="2"/>
              </a:rPr>
              <a:t>clé</a:t>
            </a:r>
            <a:r>
              <a:rPr lang="en-US" sz="1600" dirty="0">
                <a:latin typeface="+mj-lt"/>
                <a:sym typeface="Wingdings" panose="05000000000000000000" pitchFamily="2" charset="2"/>
              </a:rPr>
              <a:t> 1.</a:t>
            </a:r>
          </a:p>
          <a:p>
            <a:r>
              <a:rPr lang="en-US" sz="1600" dirty="0">
                <a:latin typeface="+mj-lt"/>
              </a:rPr>
              <a:t>Pour </a:t>
            </a:r>
            <a:r>
              <a:rPr lang="en-US" sz="1600" dirty="0" err="1">
                <a:latin typeface="+mj-lt"/>
              </a:rPr>
              <a:t>connaître</a:t>
            </a:r>
            <a:r>
              <a:rPr lang="en-US" sz="1600" dirty="0">
                <a:latin typeface="+mj-lt"/>
              </a:rPr>
              <a:t> la voiture de Omar il faut faire : select * from car; et </a:t>
            </a:r>
            <a:r>
              <a:rPr lang="en-US" sz="1600" dirty="0" err="1">
                <a:latin typeface="+mj-lt"/>
              </a:rPr>
              <a:t>regarder</a:t>
            </a:r>
            <a:r>
              <a:rPr lang="en-US" sz="1600" dirty="0">
                <a:latin typeface="+mj-lt"/>
              </a:rPr>
              <a:t> à quoi correspond son id.</a:t>
            </a: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FOREIGN KEYS &amp; </a:t>
            </a:r>
            <a:r>
              <a:rPr lang="fr-FR" dirty="0" err="1"/>
              <a:t>relationships</a:t>
            </a:r>
            <a:endParaRPr lang="fr-FR" dirty="0"/>
          </a:p>
        </p:txBody>
      </p:sp>
    </p:spTree>
    <p:extLst>
      <p:ext uri="{BB962C8B-B14F-4D97-AF65-F5344CB8AC3E}">
        <p14:creationId xmlns:p14="http://schemas.microsoft.com/office/powerpoint/2010/main" val="4247606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INNER JOIN</a:t>
            </a:r>
          </a:p>
        </p:txBody>
      </p:sp>
      <p:pic>
        <p:nvPicPr>
          <p:cNvPr id="14340" name="Picture 4" descr="Inner join | Microsoft Docs">
            <a:extLst>
              <a:ext uri="{FF2B5EF4-FFF2-40B4-BE49-F238E27FC236}">
                <a16:creationId xmlns:a16="http://schemas.microsoft.com/office/drawing/2014/main" id="{FC59DC82-79AE-4A49-9B19-A049DB2F3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216" y="3429000"/>
            <a:ext cx="5041568" cy="3321119"/>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SQL] JOINs and UNIONs. Bringing tables together since 1976. | by Austin  Smith | Level Up Coding">
            <a:extLst>
              <a:ext uri="{FF2B5EF4-FFF2-40B4-BE49-F238E27FC236}">
                <a16:creationId xmlns:a16="http://schemas.microsoft.com/office/drawing/2014/main" id="{A85C3564-950A-4828-ABD9-524DC706E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2245" y="1490041"/>
            <a:ext cx="3101009" cy="1938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849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INNER JOIN</a:t>
            </a:r>
          </a:p>
        </p:txBody>
      </p:sp>
      <p:sp>
        <p:nvSpPr>
          <p:cNvPr id="6" name="Espace réservé du contenu 8">
            <a:extLst>
              <a:ext uri="{FF2B5EF4-FFF2-40B4-BE49-F238E27FC236}">
                <a16:creationId xmlns:a16="http://schemas.microsoft.com/office/drawing/2014/main" id="{80CF0B4D-E33F-4331-AD7B-BCA621866DC3}"/>
              </a:ext>
            </a:extLst>
          </p:cNvPr>
          <p:cNvSpPr>
            <a:spLocks noGrp="1"/>
          </p:cNvSpPr>
          <p:nvPr>
            <p:ph sz="half" idx="2"/>
          </p:nvPr>
        </p:nvSpPr>
        <p:spPr>
          <a:xfrm>
            <a:off x="1158155" y="2616200"/>
            <a:ext cx="10433770" cy="4241800"/>
          </a:xfrm>
        </p:spPr>
        <p:txBody>
          <a:bodyPr rtlCol="0">
            <a:normAutofit/>
          </a:bodyPr>
          <a:lstStyle/>
          <a:p>
            <a:r>
              <a:rPr lang="en-US" sz="1600" dirty="0">
                <a:latin typeface="+mj-lt"/>
              </a:rPr>
              <a:t>Select * from car;</a:t>
            </a:r>
          </a:p>
          <a:p>
            <a:r>
              <a:rPr lang="en-US" sz="1600" dirty="0">
                <a:latin typeface="+mj-lt"/>
              </a:rPr>
              <a:t>Select * from person;</a:t>
            </a:r>
          </a:p>
          <a:p>
            <a:r>
              <a:rPr lang="en-US" sz="1600" dirty="0">
                <a:latin typeface="+mj-lt"/>
              </a:rPr>
              <a:t>Select * from person JOIN car ON </a:t>
            </a:r>
            <a:r>
              <a:rPr lang="en-US" sz="1600" dirty="0" err="1">
                <a:latin typeface="+mj-lt"/>
              </a:rPr>
              <a:t>person.car_id</a:t>
            </a:r>
            <a:r>
              <a:rPr lang="en-US" sz="1600" dirty="0">
                <a:latin typeface="+mj-lt"/>
              </a:rPr>
              <a:t> = car.id;</a:t>
            </a: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r>
              <a:rPr lang="en-US" sz="1600" dirty="0">
                <a:latin typeface="+mj-lt"/>
              </a:rPr>
              <a:t>Meilleur </a:t>
            </a:r>
            <a:r>
              <a:rPr lang="en-US" sz="1600" dirty="0" err="1">
                <a:latin typeface="+mj-lt"/>
              </a:rPr>
              <a:t>affichage</a:t>
            </a:r>
            <a:r>
              <a:rPr lang="en-US" sz="1600" dirty="0">
                <a:latin typeface="+mj-lt"/>
              </a:rPr>
              <a:t> : </a:t>
            </a:r>
            <a:r>
              <a:rPr lang="en-US" sz="1600" dirty="0" err="1">
                <a:latin typeface="+mj-lt"/>
              </a:rPr>
              <a:t>rentrer</a:t>
            </a:r>
            <a:r>
              <a:rPr lang="en-US" sz="1600" dirty="0">
                <a:latin typeface="+mj-lt"/>
              </a:rPr>
              <a:t> la </a:t>
            </a:r>
            <a:r>
              <a:rPr lang="en-US" sz="1600" dirty="0" err="1">
                <a:latin typeface="+mj-lt"/>
              </a:rPr>
              <a:t>commande</a:t>
            </a:r>
            <a:r>
              <a:rPr lang="en-US" sz="1600" dirty="0">
                <a:latin typeface="+mj-lt"/>
              </a:rPr>
              <a:t> : \x</a:t>
            </a:r>
          </a:p>
          <a:p>
            <a:r>
              <a:rPr lang="en-US" sz="1600" dirty="0">
                <a:latin typeface="+mj-lt"/>
              </a:rPr>
              <a:t>Select * from person JOIN car ON </a:t>
            </a:r>
            <a:r>
              <a:rPr lang="en-US" sz="1600" dirty="0" err="1">
                <a:latin typeface="+mj-lt"/>
              </a:rPr>
              <a:t>person.car_id</a:t>
            </a:r>
            <a:r>
              <a:rPr lang="en-US" sz="1600" dirty="0">
                <a:latin typeface="+mj-lt"/>
              </a:rPr>
              <a:t> = car.id;</a:t>
            </a:r>
          </a:p>
        </p:txBody>
      </p:sp>
      <p:pic>
        <p:nvPicPr>
          <p:cNvPr id="3" name="Image 2">
            <a:extLst>
              <a:ext uri="{FF2B5EF4-FFF2-40B4-BE49-F238E27FC236}">
                <a16:creationId xmlns:a16="http://schemas.microsoft.com/office/drawing/2014/main" id="{E9BB40D6-894B-4272-B29E-DA61984FDB6F}"/>
              </a:ext>
            </a:extLst>
          </p:cNvPr>
          <p:cNvPicPr>
            <a:picLocks noChangeAspect="1"/>
          </p:cNvPicPr>
          <p:nvPr/>
        </p:nvPicPr>
        <p:blipFill>
          <a:blip r:embed="rId3"/>
          <a:stretch>
            <a:fillRect/>
          </a:stretch>
        </p:blipFill>
        <p:spPr>
          <a:xfrm>
            <a:off x="0" y="3970668"/>
            <a:ext cx="12192000" cy="1793213"/>
          </a:xfrm>
          <a:prstGeom prst="rect">
            <a:avLst/>
          </a:prstGeom>
        </p:spPr>
      </p:pic>
    </p:spTree>
    <p:extLst>
      <p:ext uri="{BB962C8B-B14F-4D97-AF65-F5344CB8AC3E}">
        <p14:creationId xmlns:p14="http://schemas.microsoft.com/office/powerpoint/2010/main" val="1511179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Introduction aux Bases de Données et au langage SQL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438402"/>
            <a:ext cx="8441055" cy="3430690"/>
          </a:xfrm>
        </p:spPr>
        <p:txBody>
          <a:bodyPr vert="horz" lIns="0" tIns="45720" rIns="0" bIns="45720" rtlCol="0">
            <a:normAutofit/>
          </a:bodyPr>
          <a:lstStyle/>
          <a:p>
            <a:pPr rtl="0"/>
            <a:r>
              <a:rPr lang="fr-FR" dirty="0">
                <a:latin typeface="+mj-lt"/>
              </a:rPr>
              <a:t>Exemples de SGBD : </a:t>
            </a:r>
          </a:p>
          <a:p>
            <a:pPr lvl="1"/>
            <a:r>
              <a:rPr lang="fr-FR" dirty="0">
                <a:latin typeface="+mj-lt"/>
              </a:rPr>
              <a:t>Microsoft QUERY</a:t>
            </a:r>
          </a:p>
          <a:p>
            <a:pPr lvl="1"/>
            <a:r>
              <a:rPr lang="fr-FR" dirty="0">
                <a:latin typeface="+mj-lt"/>
              </a:rPr>
              <a:t>Microsoft ACCESS</a:t>
            </a:r>
          </a:p>
          <a:p>
            <a:pPr lvl="1"/>
            <a:r>
              <a:rPr lang="fr-FR" dirty="0">
                <a:latin typeface="+mj-lt"/>
              </a:rPr>
              <a:t>MySQL</a:t>
            </a:r>
          </a:p>
          <a:p>
            <a:pPr lvl="1"/>
            <a:r>
              <a:rPr lang="fr-FR" b="1" u="sng" dirty="0">
                <a:effectLst>
                  <a:outerShdw blurRad="38100" dist="38100" dir="2700000" algn="tl">
                    <a:srgbClr val="000000">
                      <a:alpha val="43137"/>
                    </a:srgbClr>
                  </a:outerShdw>
                </a:effectLst>
                <a:latin typeface="+mj-lt"/>
              </a:rPr>
              <a:t>PostgreSQL</a:t>
            </a: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2297180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a:t>INNER JOIN</a:t>
            </a:r>
          </a:p>
        </p:txBody>
      </p:sp>
      <p:sp>
        <p:nvSpPr>
          <p:cNvPr id="6" name="Espace réservé du contenu 8">
            <a:extLst>
              <a:ext uri="{FF2B5EF4-FFF2-40B4-BE49-F238E27FC236}">
                <a16:creationId xmlns:a16="http://schemas.microsoft.com/office/drawing/2014/main" id="{80CF0B4D-E33F-4331-AD7B-BCA621866DC3}"/>
              </a:ext>
            </a:extLst>
          </p:cNvPr>
          <p:cNvSpPr>
            <a:spLocks noGrp="1"/>
          </p:cNvSpPr>
          <p:nvPr>
            <p:ph sz="half" idx="2"/>
          </p:nvPr>
        </p:nvSpPr>
        <p:spPr>
          <a:xfrm>
            <a:off x="1158155" y="2616200"/>
            <a:ext cx="10433770" cy="4241800"/>
          </a:xfrm>
        </p:spPr>
        <p:txBody>
          <a:bodyPr rtlCol="0">
            <a:normAutofit/>
          </a:bodyPr>
          <a:lstStyle/>
          <a:p>
            <a:r>
              <a:rPr lang="en-US" sz="1600" dirty="0">
                <a:latin typeface="+mj-lt"/>
              </a:rPr>
              <a:t>Select </a:t>
            </a:r>
            <a:r>
              <a:rPr lang="en-US" sz="1600" dirty="0" err="1">
                <a:latin typeface="+mj-lt"/>
              </a:rPr>
              <a:t>first_name</a:t>
            </a:r>
            <a:r>
              <a:rPr lang="en-US" sz="1600" dirty="0">
                <a:latin typeface="+mj-lt"/>
              </a:rPr>
              <a:t>, </a:t>
            </a:r>
            <a:r>
              <a:rPr lang="en-US" sz="1600" dirty="0" err="1">
                <a:latin typeface="+mj-lt"/>
              </a:rPr>
              <a:t>last_name</a:t>
            </a:r>
            <a:r>
              <a:rPr lang="en-US" sz="1600" dirty="0">
                <a:latin typeface="+mj-lt"/>
              </a:rPr>
              <a:t>, make, model, price from person JOIN car ON </a:t>
            </a:r>
            <a:r>
              <a:rPr lang="en-US" sz="1600" dirty="0" err="1">
                <a:latin typeface="+mj-lt"/>
              </a:rPr>
              <a:t>person.car_id</a:t>
            </a:r>
            <a:r>
              <a:rPr lang="en-US" sz="1600" dirty="0">
                <a:latin typeface="+mj-lt"/>
              </a:rPr>
              <a:t> = car.id;</a:t>
            </a:r>
          </a:p>
        </p:txBody>
      </p:sp>
    </p:spTree>
    <p:extLst>
      <p:ext uri="{BB962C8B-B14F-4D97-AF65-F5344CB8AC3E}">
        <p14:creationId xmlns:p14="http://schemas.microsoft.com/office/powerpoint/2010/main" val="4068988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err="1"/>
              <a:t>Left</a:t>
            </a:r>
            <a:r>
              <a:rPr lang="fr-FR" dirty="0"/>
              <a:t> / right joins</a:t>
            </a:r>
          </a:p>
        </p:txBody>
      </p:sp>
      <p:pic>
        <p:nvPicPr>
          <p:cNvPr id="15362" name="Picture 2" descr="Jointure externe gauche | Microsoft Docs">
            <a:extLst>
              <a:ext uri="{FF2B5EF4-FFF2-40B4-BE49-F238E27FC236}">
                <a16:creationId xmlns:a16="http://schemas.microsoft.com/office/drawing/2014/main" id="{D4C895DE-940C-436B-81C7-DD7617509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2616200"/>
            <a:ext cx="4948242" cy="404177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ight outer join | Microsoft Docs">
            <a:extLst>
              <a:ext uri="{FF2B5EF4-FFF2-40B4-BE49-F238E27FC236}">
                <a16:creationId xmlns:a16="http://schemas.microsoft.com/office/drawing/2014/main" id="{38E54A01-4C53-4478-BEFD-EDDF4409C5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667" y="2616201"/>
            <a:ext cx="4946088"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980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fr-FR" dirty="0"/>
              <a:t>PostgreSQL</a:t>
            </a:r>
          </a:p>
        </p:txBody>
      </p:sp>
      <p:sp>
        <p:nvSpPr>
          <p:cNvPr id="9" name="Espace réservé du texte 7">
            <a:extLst>
              <a:ext uri="{FF2B5EF4-FFF2-40B4-BE49-F238E27FC236}">
                <a16:creationId xmlns:a16="http://schemas.microsoft.com/office/drawing/2014/main" id="{D739CA8D-F4CC-4666-9F83-5F4EB985A82A}"/>
              </a:ext>
            </a:extLst>
          </p:cNvPr>
          <p:cNvSpPr txBox="1">
            <a:spLocks/>
          </p:cNvSpPr>
          <p:nvPr/>
        </p:nvSpPr>
        <p:spPr>
          <a:xfrm>
            <a:off x="1158155" y="1879918"/>
            <a:ext cx="6151245" cy="736282"/>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None/>
              <a:defRPr sz="2400" b="1" kern="1200" cap="all" baseline="0">
                <a:solidFill>
                  <a:schemeClr val="accent1"/>
                </a:solidFill>
                <a:latin typeface="+mn-lt"/>
                <a:ea typeface="+mn-ea"/>
                <a:cs typeface="+mn-cs"/>
              </a:defRPr>
            </a:lvl1pPr>
            <a:lvl2pPr marL="4572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fr-FR" dirty="0" err="1"/>
              <a:t>Left</a:t>
            </a:r>
            <a:r>
              <a:rPr lang="fr-FR" dirty="0"/>
              <a:t> / right joins</a:t>
            </a:r>
          </a:p>
        </p:txBody>
      </p:sp>
      <p:sp>
        <p:nvSpPr>
          <p:cNvPr id="6" name="Espace réservé du contenu 8">
            <a:extLst>
              <a:ext uri="{FF2B5EF4-FFF2-40B4-BE49-F238E27FC236}">
                <a16:creationId xmlns:a16="http://schemas.microsoft.com/office/drawing/2014/main" id="{80CF0B4D-E33F-4331-AD7B-BCA621866DC3}"/>
              </a:ext>
            </a:extLst>
          </p:cNvPr>
          <p:cNvSpPr>
            <a:spLocks noGrp="1"/>
          </p:cNvSpPr>
          <p:nvPr>
            <p:ph sz="half" idx="2"/>
          </p:nvPr>
        </p:nvSpPr>
        <p:spPr>
          <a:xfrm>
            <a:off x="1158155" y="2616200"/>
            <a:ext cx="10433770" cy="4241800"/>
          </a:xfrm>
        </p:spPr>
        <p:txBody>
          <a:bodyPr rtlCol="0">
            <a:normAutofit/>
          </a:bodyPr>
          <a:lstStyle/>
          <a:p>
            <a:r>
              <a:rPr lang="en-US" sz="1600" dirty="0">
                <a:latin typeface="+mj-lt"/>
              </a:rPr>
              <a:t>Select </a:t>
            </a:r>
            <a:r>
              <a:rPr lang="en-US" sz="1600" dirty="0" err="1">
                <a:latin typeface="+mj-lt"/>
              </a:rPr>
              <a:t>first_name</a:t>
            </a:r>
            <a:r>
              <a:rPr lang="en-US" sz="1600" dirty="0">
                <a:latin typeface="+mj-lt"/>
              </a:rPr>
              <a:t>, </a:t>
            </a:r>
            <a:r>
              <a:rPr lang="en-US" sz="1600" dirty="0" err="1">
                <a:latin typeface="+mj-lt"/>
              </a:rPr>
              <a:t>last_name</a:t>
            </a:r>
            <a:r>
              <a:rPr lang="en-US" sz="1600" dirty="0">
                <a:latin typeface="+mj-lt"/>
              </a:rPr>
              <a:t>, make, model, price from person LEFT JOIN car ON </a:t>
            </a:r>
            <a:r>
              <a:rPr lang="en-US" sz="1600" dirty="0" err="1">
                <a:latin typeface="+mj-lt"/>
              </a:rPr>
              <a:t>person.car_id</a:t>
            </a:r>
            <a:r>
              <a:rPr lang="en-US" sz="1600" dirty="0">
                <a:latin typeface="+mj-lt"/>
              </a:rPr>
              <a:t> = car.id;</a:t>
            </a:r>
          </a:p>
          <a:p>
            <a:r>
              <a:rPr lang="en-US" sz="1600" dirty="0">
                <a:latin typeface="+mj-lt"/>
              </a:rPr>
              <a:t>La </a:t>
            </a:r>
            <a:r>
              <a:rPr lang="en-US" sz="1600" dirty="0" err="1">
                <a:latin typeface="+mj-lt"/>
              </a:rPr>
              <a:t>requête</a:t>
            </a:r>
            <a:r>
              <a:rPr lang="en-US" sz="1600" dirty="0">
                <a:latin typeface="+mj-lt"/>
              </a:rPr>
              <a:t> </a:t>
            </a:r>
            <a:r>
              <a:rPr lang="en-US" sz="1600" dirty="0" err="1">
                <a:latin typeface="+mj-lt"/>
              </a:rPr>
              <a:t>retourne</a:t>
            </a:r>
            <a:r>
              <a:rPr lang="en-US" sz="1600" dirty="0">
                <a:latin typeface="+mj-lt"/>
              </a:rPr>
              <a:t> </a:t>
            </a:r>
            <a:r>
              <a:rPr lang="en-US" sz="1600" dirty="0" err="1">
                <a:latin typeface="+mj-lt"/>
              </a:rPr>
              <a:t>toutes</a:t>
            </a:r>
            <a:r>
              <a:rPr lang="en-US" sz="1600" dirty="0">
                <a:latin typeface="+mj-lt"/>
              </a:rPr>
              <a:t> les </a:t>
            </a:r>
            <a:r>
              <a:rPr lang="en-US" sz="1600" dirty="0" err="1">
                <a:latin typeface="+mj-lt"/>
              </a:rPr>
              <a:t>lignes</a:t>
            </a:r>
            <a:r>
              <a:rPr lang="en-US" sz="1600" dirty="0">
                <a:latin typeface="+mj-lt"/>
              </a:rPr>
              <a:t> dans la table gauche avec les </a:t>
            </a:r>
            <a:r>
              <a:rPr lang="en-US" sz="1600" dirty="0" err="1">
                <a:latin typeface="+mj-lt"/>
              </a:rPr>
              <a:t>informations</a:t>
            </a:r>
            <a:r>
              <a:rPr lang="en-US" sz="1600" dirty="0">
                <a:latin typeface="+mj-lt"/>
              </a:rPr>
              <a:t> de la table droite.</a:t>
            </a:r>
          </a:p>
          <a:p>
            <a:r>
              <a:rPr lang="en-US" sz="1600" dirty="0">
                <a:latin typeface="+mj-lt"/>
              </a:rPr>
              <a:t> Select </a:t>
            </a:r>
            <a:r>
              <a:rPr lang="en-US" sz="1600" dirty="0" err="1">
                <a:latin typeface="+mj-lt"/>
              </a:rPr>
              <a:t>first_name</a:t>
            </a:r>
            <a:r>
              <a:rPr lang="en-US" sz="1600" dirty="0">
                <a:latin typeface="+mj-lt"/>
              </a:rPr>
              <a:t>, </a:t>
            </a:r>
            <a:r>
              <a:rPr lang="en-US" sz="1600" dirty="0" err="1">
                <a:latin typeface="+mj-lt"/>
              </a:rPr>
              <a:t>last_name</a:t>
            </a:r>
            <a:r>
              <a:rPr lang="en-US" sz="1600" dirty="0">
                <a:latin typeface="+mj-lt"/>
              </a:rPr>
              <a:t>, make, model, price from person LEFT JOIN car ON </a:t>
            </a:r>
            <a:r>
              <a:rPr lang="en-US" sz="1600" dirty="0" err="1">
                <a:latin typeface="+mj-lt"/>
              </a:rPr>
              <a:t>person.car_id</a:t>
            </a:r>
            <a:r>
              <a:rPr lang="en-US" sz="1600" dirty="0">
                <a:latin typeface="+mj-lt"/>
              </a:rPr>
              <a:t> = car.id WHERE car.* is null;</a:t>
            </a:r>
          </a:p>
          <a:p>
            <a:endParaRPr lang="en-US" sz="1600" dirty="0">
              <a:latin typeface="+mj-lt"/>
            </a:endParaRPr>
          </a:p>
          <a:p>
            <a:r>
              <a:rPr lang="en-US" sz="1600" b="1" dirty="0">
                <a:latin typeface="+mj-lt"/>
              </a:rPr>
              <a:t>Comment faire un right join ?</a:t>
            </a:r>
          </a:p>
        </p:txBody>
      </p:sp>
    </p:spTree>
    <p:extLst>
      <p:ext uri="{BB962C8B-B14F-4D97-AF65-F5344CB8AC3E}">
        <p14:creationId xmlns:p14="http://schemas.microsoft.com/office/powerpoint/2010/main" val="181270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D wallpaper: Practice Makes Perfect, Artistic, Typography | Wallpaper Flare">
            <a:extLst>
              <a:ext uri="{FF2B5EF4-FFF2-40B4-BE49-F238E27FC236}">
                <a16:creationId xmlns:a16="http://schemas.microsoft.com/office/drawing/2014/main" id="{54F90D6F-5C14-4413-B905-C2198AF93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1528763"/>
            <a:ext cx="693420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173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Connecteur droit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Titre 5">
            <a:extLst>
              <a:ext uri="{FF2B5EF4-FFF2-40B4-BE49-F238E27FC236}">
                <a16:creationId xmlns:a16="http://schemas.microsoft.com/office/drawing/2014/main" id="{8146B020-2B12-4533-AB98-A078339B314A}"/>
              </a:ext>
            </a:extLst>
          </p:cNvPr>
          <p:cNvSpPr>
            <a:spLocks noGrp="1"/>
          </p:cNvSpPr>
          <p:nvPr>
            <p:ph type="title"/>
          </p:nvPr>
        </p:nvSpPr>
        <p:spPr>
          <a:xfrm>
            <a:off x="5242902" y="286603"/>
            <a:ext cx="5912777" cy="1450757"/>
          </a:xfrm>
        </p:spPr>
        <p:txBody>
          <a:bodyPr vert="horz" lIns="91440" tIns="45720" rIns="91440" bIns="45720" rtlCol="0" anchor="b">
            <a:noAutofit/>
          </a:bodyPr>
          <a:lstStyle/>
          <a:p>
            <a:pPr rtl="0"/>
            <a:r>
              <a:rPr lang="fr-FR" sz="4000" dirty="0">
                <a:solidFill>
                  <a:schemeClr val="tx1">
                    <a:lumMod val="75000"/>
                    <a:lumOff val="25000"/>
                  </a:schemeClr>
                </a:solidFill>
              </a:rPr>
              <a:t>Introduction aux Bases de Données et au langage SQL</a:t>
            </a:r>
          </a:p>
        </p:txBody>
      </p:sp>
      <p:cxnSp>
        <p:nvCxnSpPr>
          <p:cNvPr id="21" name="Connecteur droit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Espace réservé du contenu 6">
            <a:extLst>
              <a:ext uri="{FF2B5EF4-FFF2-40B4-BE49-F238E27FC236}">
                <a16:creationId xmlns:a16="http://schemas.microsoft.com/office/drawing/2014/main" id="{F3D22D53-586E-4F80-B549-03B4A942D854}"/>
              </a:ext>
            </a:extLst>
          </p:cNvPr>
          <p:cNvSpPr>
            <a:spLocks noGrp="1"/>
          </p:cNvSpPr>
          <p:nvPr>
            <p:ph idx="1"/>
          </p:nvPr>
        </p:nvSpPr>
        <p:spPr>
          <a:xfrm>
            <a:off x="2714625" y="2438402"/>
            <a:ext cx="8441055" cy="3430690"/>
          </a:xfrm>
        </p:spPr>
        <p:txBody>
          <a:bodyPr vert="horz" lIns="0" tIns="45720" rIns="0" bIns="45720" rtlCol="0">
            <a:normAutofit/>
          </a:bodyPr>
          <a:lstStyle/>
          <a:p>
            <a:pPr rtl="0"/>
            <a:r>
              <a:rPr lang="fr-FR" dirty="0">
                <a:latin typeface="+mj-lt"/>
              </a:rPr>
              <a:t>Domaines d’utilisation des SGBD : Traiter un grand nombre d’objets similaires ;</a:t>
            </a:r>
          </a:p>
          <a:p>
            <a:pPr lvl="1"/>
            <a:r>
              <a:rPr lang="fr-FR" dirty="0">
                <a:latin typeface="+mj-lt"/>
              </a:rPr>
              <a:t>Données de clients pour les assurances ;</a:t>
            </a:r>
          </a:p>
          <a:p>
            <a:pPr lvl="1"/>
            <a:r>
              <a:rPr lang="fr-FR" dirty="0">
                <a:latin typeface="+mj-lt"/>
              </a:rPr>
              <a:t>Données patients dans les hôpitaux ;</a:t>
            </a:r>
          </a:p>
          <a:p>
            <a:pPr lvl="1"/>
            <a:r>
              <a:rPr lang="fr-FR" dirty="0">
                <a:latin typeface="+mj-lt"/>
              </a:rPr>
              <a:t>Comptes dans les banques ;</a:t>
            </a:r>
          </a:p>
          <a:p>
            <a:pPr lvl="1"/>
            <a:r>
              <a:rPr lang="fr-FR" dirty="0">
                <a:latin typeface="+mj-lt"/>
              </a:rPr>
              <a:t>Livres dans les bibliothèques ;</a:t>
            </a:r>
          </a:p>
          <a:p>
            <a:pPr lvl="1"/>
            <a:r>
              <a:rPr lang="fr-FR" dirty="0">
                <a:latin typeface="+mj-lt"/>
              </a:rPr>
              <a:t>…</a:t>
            </a:r>
          </a:p>
        </p:txBody>
      </p:sp>
      <p:pic>
        <p:nvPicPr>
          <p:cNvPr id="9" name="Espace réservé pour une image  8" descr="Une image contenant texte, équipement électronique&#10;&#10;Description générée automatiquement">
            <a:extLst>
              <a:ext uri="{FF2B5EF4-FFF2-40B4-BE49-F238E27FC236}">
                <a16:creationId xmlns:a16="http://schemas.microsoft.com/office/drawing/2014/main" id="{C54975FE-A241-4DD9-90D6-FDD8ED274D4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7810" t="281" r="52680" b="-281"/>
          <a:stretch/>
        </p:blipFill>
        <p:spPr>
          <a:xfrm>
            <a:off x="0" y="0"/>
            <a:ext cx="2385391" cy="6877314"/>
          </a:xfrm>
        </p:spPr>
      </p:pic>
    </p:spTree>
    <p:extLst>
      <p:ext uri="{BB962C8B-B14F-4D97-AF65-F5344CB8AC3E}">
        <p14:creationId xmlns:p14="http://schemas.microsoft.com/office/powerpoint/2010/main" val="3646766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A796F14-5A5D-48EB-BC15-D0EE81A41982}"/>
              </a:ext>
            </a:extLst>
          </p:cNvPr>
          <p:cNvSpPr>
            <a:spLocks noGrp="1"/>
          </p:cNvSpPr>
          <p:nvPr>
            <p:ph type="title"/>
          </p:nvPr>
        </p:nvSpPr>
        <p:spPr>
          <a:xfrm>
            <a:off x="161926" y="1885125"/>
            <a:ext cx="4829174" cy="2093975"/>
          </a:xfrm>
        </p:spPr>
        <p:txBody>
          <a:bodyPr>
            <a:normAutofit/>
          </a:bodyPr>
          <a:lstStyle/>
          <a:p>
            <a:r>
              <a:rPr lang="fr-FR" altLang="fr-FR" sz="4000" dirty="0"/>
              <a:t>Modèle relationnel</a:t>
            </a:r>
            <a:endParaRPr lang="en-US" sz="4000" dirty="0"/>
          </a:p>
        </p:txBody>
      </p:sp>
      <p:pic>
        <p:nvPicPr>
          <p:cNvPr id="1030" name="Picture 6" descr="Download Why You Still Need A Relational Database - Relational Database -  Full Size PNG Image - PNGkit">
            <a:extLst>
              <a:ext uri="{FF2B5EF4-FFF2-40B4-BE49-F238E27FC236}">
                <a16:creationId xmlns:a16="http://schemas.microsoft.com/office/drawing/2014/main" id="{ED7050F5-9686-456B-9A54-A30C9A8C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934" y="1303026"/>
            <a:ext cx="5517874" cy="344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78525"/>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2167466_TF33476885.potx" id="{828779D0-991D-4CAF-9A89-677F35729FAB}" vid="{7A5B457E-5FBC-449A-898B-7890F2C2086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E0A2CB4-6869-426F-8BC4-A32C90CBE263}">
  <ds:schemaRefs>
    <ds:schemaRef ds:uri="http://schemas.microsoft.com/sharepoint/v3/contenttype/forms"/>
  </ds:schemaRefs>
</ds:datastoreItem>
</file>

<file path=customXml/itemProps2.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E879E6-8FFE-4154-8F2A-F7518B89B376}">
  <ds:schemaRefs>
    <ds:schemaRef ds:uri="http://schemas.microsoft.com/office/2006/metadata/properties"/>
    <ds:schemaRef ds:uri="http://purl.org/dc/dcmitype/"/>
    <ds:schemaRef ds:uri="16c05727-aa75-4e4a-9b5f-8a80a1165891"/>
    <ds:schemaRef ds:uri="71af3243-3dd4-4a8d-8c0d-dd76da1f02a5"/>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Présentation classique pour réunion générale d'entreprise</Template>
  <TotalTime>3557</TotalTime>
  <Words>3917</Words>
  <Application>Microsoft Office PowerPoint</Application>
  <PresentationFormat>Grand écran</PresentationFormat>
  <Paragraphs>543</Paragraphs>
  <Slides>73</Slides>
  <Notes>67</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2</vt:i4>
      </vt:variant>
      <vt:variant>
        <vt:lpstr>Titres des diapositives</vt:lpstr>
      </vt:variant>
      <vt:variant>
        <vt:i4>73</vt:i4>
      </vt:variant>
    </vt:vector>
  </HeadingPairs>
  <TitlesOfParts>
    <vt:vector size="82" baseType="lpstr">
      <vt:lpstr>Calibri</vt:lpstr>
      <vt:lpstr>Calibri Light</vt:lpstr>
      <vt:lpstr>Courier New</vt:lpstr>
      <vt:lpstr>Tahoma</vt:lpstr>
      <vt:lpstr>Times New Roman</vt:lpstr>
      <vt:lpstr>Wingdings</vt:lpstr>
      <vt:lpstr>RetrospectVTI</vt:lpstr>
      <vt:lpstr>Document</vt:lpstr>
      <vt:lpstr>Clip</vt:lpstr>
      <vt:lpstr>INTRODUCTION  À SQL</vt:lpstr>
      <vt:lpstr>PLAN</vt:lpstr>
      <vt:lpstr>Introduction aux Bases de Données et au langage SQL</vt:lpstr>
      <vt:lpstr>Introduction aux Bases de Données et au langage SQL</vt:lpstr>
      <vt:lpstr>Introduction aux Bases de Données et au langage SQL</vt:lpstr>
      <vt:lpstr>Introduction aux Bases de Données et au langage SQL</vt:lpstr>
      <vt:lpstr>Introduction aux Bases de Données et au langage SQL</vt:lpstr>
      <vt:lpstr>Introduction aux Bases de Données et au langage SQL</vt:lpstr>
      <vt:lpstr>Modèle relationnel</vt:lpstr>
      <vt:lpstr>Modèle relationnel</vt:lpstr>
      <vt:lpstr>Modèle relationnel</vt:lpstr>
      <vt:lpstr>Modèle relationnel</vt:lpstr>
      <vt:lpstr>Présentation PowerPoint</vt:lpstr>
      <vt:lpstr>Modèle relationnel</vt:lpstr>
      <vt:lpstr>Modèle relationnel</vt:lpstr>
      <vt:lpstr>Modèle relationnel Schéma de relation</vt:lpstr>
      <vt:lpstr>Langage SQL</vt:lpstr>
      <vt:lpstr>SQL - langage relationnel</vt:lpstr>
      <vt:lpstr>SQL - langage relationnel</vt:lpstr>
      <vt:lpstr>SQL - langage relationnel</vt:lpstr>
      <vt:lpstr>SQL - langage relationnel</vt:lpstr>
      <vt:lpstr>SQL - langage relationnel</vt:lpstr>
      <vt:lpstr>SQL - langage relationnel</vt:lpstr>
      <vt:lpstr>Questions</vt:lpstr>
      <vt:lpstr>Questions</vt:lpstr>
      <vt:lpstr>Questions</vt:lpstr>
      <vt:lpstr>Questions</vt:lpstr>
      <vt:lpstr>Questions</vt:lpstr>
      <vt:lpstr>Présentation PowerPoint</vt:lpstr>
      <vt:lpstr>Comparaison de Vitesse de select entre SGBD</vt:lpstr>
      <vt:lpstr>Présentation PowerPoint</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PostgreSQL</vt:lpstr>
      <vt:lpstr>Présentation PowerPoint</vt:lpstr>
      <vt:lpstr>Présentation PowerPoint</vt:lpstr>
      <vt:lpstr>PostgreSQL</vt:lpstr>
      <vt:lpstr>PostgreSQL</vt:lpstr>
      <vt:lpstr>PostgreSQL</vt:lpstr>
      <vt:lpstr>PostgreSQL</vt:lpstr>
      <vt:lpstr>PostgreSQL</vt:lpstr>
      <vt:lpstr>PostgreSQL</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dc:title>
  <dc:creator>Achraf Hamid</dc:creator>
  <cp:lastModifiedBy>Achraf Hamid</cp:lastModifiedBy>
  <cp:revision>85</cp:revision>
  <dcterms:created xsi:type="dcterms:W3CDTF">2021-04-18T13:15:40Z</dcterms:created>
  <dcterms:modified xsi:type="dcterms:W3CDTF">2021-09-29T15:03:43Z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